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302" r:id="rId4"/>
    <p:sldId id="288" r:id="rId5"/>
    <p:sldId id="266" r:id="rId6"/>
    <p:sldId id="271" r:id="rId7"/>
    <p:sldId id="264" r:id="rId8"/>
    <p:sldId id="263" r:id="rId9"/>
    <p:sldId id="317" r:id="rId10"/>
    <p:sldId id="299" r:id="rId11"/>
    <p:sldId id="265" r:id="rId12"/>
    <p:sldId id="300" r:id="rId13"/>
    <p:sldId id="292" r:id="rId14"/>
    <p:sldId id="312" r:id="rId15"/>
    <p:sldId id="321" r:id="rId16"/>
    <p:sldId id="314" r:id="rId17"/>
    <p:sldId id="315" r:id="rId18"/>
    <p:sldId id="316" r:id="rId19"/>
    <p:sldId id="279" r:id="rId20"/>
    <p:sldId id="318" r:id="rId21"/>
    <p:sldId id="319" r:id="rId22"/>
    <p:sldId id="320" r:id="rId23"/>
    <p:sldId id="313" r:id="rId24"/>
    <p:sldId id="262" r:id="rId25"/>
    <p:sldId id="296" r:id="rId26"/>
    <p:sldId id="308" r:id="rId27"/>
    <p:sldId id="305" r:id="rId28"/>
    <p:sldId id="322" r:id="rId29"/>
    <p:sldId id="289" r:id="rId30"/>
  </p:sldIdLst>
  <p:sldSz cx="12192000" cy="6858000"/>
  <p:notesSz cx="6858000" cy="9144000"/>
  <p:defaultTextStyle>
    <a:defPPr lvl="0">
      <a:defRPr lang="zh-TW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0E395-4727-4788-854B-36831F48D5DC}" type="datetimeFigureOut">
              <a:rPr lang="zh-TW" altLang="en-US" smtClean="0"/>
              <a:t>2024/9/14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15BA1-4B24-4F5D-88D9-3BF44B20FC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537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15BA1-4B24-4F5D-88D9-3BF44B20FC4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3308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15BA1-4B24-4F5D-88D9-3BF44B20FC4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0353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15BA1-4B24-4F5D-88D9-3BF44B20FC4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951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15BA1-4B24-4F5D-88D9-3BF44B20FC4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244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15BA1-4B24-4F5D-88D9-3BF44B20FC4F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560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D4BB-0921-488D-A73B-C1BE714F2C50}" type="datetimeFigureOut">
              <a:rPr lang="zh-TW" altLang="en-US" smtClean="0"/>
              <a:t>2024/9/14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6393-CBAE-4860-82A8-258301A912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713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D4BB-0921-488D-A73B-C1BE714F2C50}" type="datetimeFigureOut">
              <a:rPr lang="zh-TW" altLang="en-US" smtClean="0"/>
              <a:t>2024/9/14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6393-CBAE-4860-82A8-258301A912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502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D4BB-0921-488D-A73B-C1BE714F2C50}" type="datetimeFigureOut">
              <a:rPr lang="zh-TW" altLang="en-US" smtClean="0"/>
              <a:t>2024/9/14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6393-CBAE-4860-82A8-258301A912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605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D4BB-0921-488D-A73B-C1BE714F2C50}" type="datetimeFigureOut">
              <a:rPr lang="zh-TW" altLang="en-US" smtClean="0"/>
              <a:t>2024/9/14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6393-CBAE-4860-82A8-258301A912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57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D4BB-0921-488D-A73B-C1BE714F2C50}" type="datetimeFigureOut">
              <a:rPr lang="zh-TW" altLang="en-US" smtClean="0"/>
              <a:t>2024/9/14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6393-CBAE-4860-82A8-258301A912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462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D4BB-0921-488D-A73B-C1BE714F2C50}" type="datetimeFigureOut">
              <a:rPr lang="zh-TW" altLang="en-US" smtClean="0"/>
              <a:t>2024/9/14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6393-CBAE-4860-82A8-258301A912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705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D4BB-0921-488D-A73B-C1BE714F2C50}" type="datetimeFigureOut">
              <a:rPr lang="zh-TW" altLang="en-US" smtClean="0"/>
              <a:t>2024/9/14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6393-CBAE-4860-82A8-258301A912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81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D4BB-0921-488D-A73B-C1BE714F2C50}" type="datetimeFigureOut">
              <a:rPr lang="zh-TW" altLang="en-US" smtClean="0"/>
              <a:t>2024/9/14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6393-CBAE-4860-82A8-258301A912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46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D4BB-0921-488D-A73B-C1BE714F2C50}" type="datetimeFigureOut">
              <a:rPr lang="zh-TW" altLang="en-US" smtClean="0"/>
              <a:t>2024/9/14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6393-CBAE-4860-82A8-258301A912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10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D4BB-0921-488D-A73B-C1BE714F2C50}" type="datetimeFigureOut">
              <a:rPr lang="zh-TW" altLang="en-US" smtClean="0"/>
              <a:t>2024/9/14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6393-CBAE-4860-82A8-258301A912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7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D4BB-0921-488D-A73B-C1BE714F2C50}" type="datetimeFigureOut">
              <a:rPr lang="zh-TW" altLang="en-US" smtClean="0"/>
              <a:t>2024/9/14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6393-CBAE-4860-82A8-258301A912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14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CD4BB-0921-488D-A73B-C1BE714F2C50}" type="datetimeFigureOut">
              <a:rPr lang="zh-TW" altLang="en-US" smtClean="0"/>
              <a:t>2024/9/14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06393-CBAE-4860-82A8-258301A9126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52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" y="0"/>
            <a:ext cx="1226044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22522" y="68424"/>
            <a:ext cx="9144000" cy="2387600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六年十一班   家長日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22522" y="3123736"/>
            <a:ext cx="9144000" cy="1655762"/>
          </a:xfrm>
        </p:spPr>
        <p:txBody>
          <a:bodyPr/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博愛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 第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>
                <a:solidFill>
                  <a:srgbClr val="CC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導師   羅芝懿   </a:t>
            </a:r>
          </a:p>
        </p:txBody>
      </p:sp>
    </p:spTree>
    <p:extLst>
      <p:ext uri="{BB962C8B-B14F-4D97-AF65-F5344CB8AC3E}">
        <p14:creationId xmlns:p14="http://schemas.microsoft.com/office/powerpoint/2010/main" val="3525215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0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zh-TW" sz="5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學生常規部分</a:t>
            </a:r>
            <a:br>
              <a:rPr lang="zh-TW" altLang="zh-TW" sz="5400" dirty="0"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PMingLiU" panose="02020500000000000000" pitchFamily="18" charset="-120"/>
              </a:rPr>
            </a:br>
            <a:endParaRPr lang="zh-TW" altLang="en-US" sz="5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6944" y="693174"/>
            <a:ext cx="11579753" cy="5884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800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TW" sz="1800" dirty="0">
              <a:effectLst/>
              <a:latin typeface="PMingLiU" panose="02020500000000000000" pitchFamily="18" charset="-120"/>
              <a:ea typeface="PMingLiU" panose="02020500000000000000" pitchFamily="18" charset="-120"/>
              <a:cs typeface="PMingLiU" panose="02020500000000000000" pitchFamily="18" charset="-120"/>
            </a:endParaRPr>
          </a:p>
          <a:p>
            <a:pPr marL="0" indent="0">
              <a:lnSpc>
                <a:spcPts val="2000"/>
              </a:lnSpc>
              <a:spcAft>
                <a:spcPts val="1000"/>
              </a:spcAft>
              <a:buNone/>
            </a:pPr>
            <a:r>
              <a:rPr lang="zh-TW" altLang="en-US" sz="3200" dirty="0">
                <a:solidFill>
                  <a:srgbClr val="000000"/>
                </a:solidFill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3300" dirty="0">
              <a:solidFill>
                <a:srgbClr val="000000"/>
              </a:solidFill>
              <a:latin typeface="PMingLiU" panose="02020500000000000000" pitchFamily="18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Aft>
                <a:spcPts val="1000"/>
              </a:spcAft>
              <a:buFont typeface="Wingdings" panose="05000000000000000000" pitchFamily="2" charset="2"/>
              <a:buChar char="p"/>
            </a:pPr>
            <a:r>
              <a:rPr lang="zh-TW" altLang="en-US" sz="3300" dirty="0">
                <a:solidFill>
                  <a:srgbClr val="000000"/>
                </a:solidFill>
                <a:latin typeface="PMingLiU" panose="02020500000000000000" pitchFamily="18" charset="-120"/>
                <a:ea typeface="DFKai-SB" panose="03000509000000000000" pitchFamily="65" charset="-120"/>
                <a:cs typeface="Times New Roman" panose="02020603050405020304" pitchFamily="18" charset="0"/>
              </a:rPr>
              <a:t> 教室內及走廊不奔跑</a:t>
            </a:r>
            <a:r>
              <a:rPr lang="zh-TW" altLang="zh-TW" sz="3300" dirty="0">
                <a:solidFill>
                  <a:srgbClr val="000000"/>
                </a:solidFill>
                <a:latin typeface="PMingLiU" panose="02020500000000000000" pitchFamily="18" charset="-12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300" dirty="0">
                <a:solidFill>
                  <a:srgbClr val="000000"/>
                </a:solidFill>
                <a:latin typeface="PMingLiU" panose="02020500000000000000" pitchFamily="18" charset="-120"/>
                <a:ea typeface="DFKai-SB" panose="03000509000000000000" pitchFamily="65" charset="-120"/>
                <a:cs typeface="Times New Roman" panose="02020603050405020304" pitchFamily="18" charset="0"/>
              </a:rPr>
              <a:t>教室旁的大塊空地也不得奔跑</a:t>
            </a:r>
            <a:r>
              <a:rPr lang="zh-TW" altLang="zh-TW" sz="3300" dirty="0">
                <a:solidFill>
                  <a:srgbClr val="000000"/>
                </a:solidFill>
                <a:latin typeface="PMingLiU" panose="02020500000000000000" pitchFamily="18" charset="-12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300" dirty="0">
              <a:solidFill>
                <a:srgbClr val="000000"/>
              </a:solidFill>
              <a:latin typeface="PMingLiU" panose="02020500000000000000" pitchFamily="18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Aft>
                <a:spcPts val="1000"/>
              </a:spcAft>
              <a:buNone/>
            </a:pPr>
            <a:r>
              <a:rPr lang="zh-TW" altLang="en-US" sz="3300" dirty="0">
                <a:solidFill>
                  <a:srgbClr val="000000"/>
                </a:solidFill>
                <a:latin typeface="PMingLiU" panose="02020500000000000000" pitchFamily="18" charset="-120"/>
                <a:ea typeface="DFKai-SB" panose="03000509000000000000" pitchFamily="65" charset="-120"/>
                <a:cs typeface="Times New Roman" panose="02020603050405020304" pitchFamily="18" charset="0"/>
              </a:rPr>
              <a:t>    也請家長再提醒孩子安全的重要</a:t>
            </a:r>
            <a:r>
              <a:rPr lang="zh-TW" altLang="zh-TW" sz="3300" dirty="0">
                <a:solidFill>
                  <a:srgbClr val="000000"/>
                </a:solidFill>
                <a:latin typeface="PMingLiU" panose="02020500000000000000" pitchFamily="18" charset="-12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300" dirty="0">
              <a:solidFill>
                <a:srgbClr val="000000"/>
              </a:solidFill>
              <a:latin typeface="PMingLiU" panose="02020500000000000000" pitchFamily="18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Aft>
                <a:spcPts val="1000"/>
              </a:spcAft>
              <a:buNone/>
            </a:pPr>
            <a:endParaRPr lang="en-US" altLang="zh-TW" sz="3300" dirty="0">
              <a:solidFill>
                <a:srgbClr val="000000"/>
              </a:solidFill>
              <a:latin typeface="PMingLiU" panose="02020500000000000000" pitchFamily="18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Aft>
                <a:spcPts val="1000"/>
              </a:spcAft>
              <a:buFont typeface="Wingdings" panose="05000000000000000000" pitchFamily="2" charset="2"/>
              <a:buChar char="p"/>
            </a:pPr>
            <a:r>
              <a:rPr lang="zh-TW" altLang="en-US" sz="3300" dirty="0">
                <a:solidFill>
                  <a:srgbClr val="000000"/>
                </a:solidFill>
                <a:latin typeface="PMingLiU" panose="02020500000000000000" pitchFamily="18" charset="-120"/>
                <a:ea typeface="DFKai-SB" panose="03000509000000000000" pitchFamily="65" charset="-120"/>
                <a:cs typeface="Times New Roman" panose="02020603050405020304" pitchFamily="18" charset="0"/>
              </a:rPr>
              <a:t> 和同學相處不動手動腳 </a:t>
            </a:r>
            <a:r>
              <a:rPr lang="zh-TW" altLang="zh-TW" sz="3300" dirty="0">
                <a:solidFill>
                  <a:srgbClr val="000000"/>
                </a:solidFill>
                <a:latin typeface="PMingLiU" panose="02020500000000000000" pitchFamily="18" charset="-12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300" dirty="0">
                <a:solidFill>
                  <a:srgbClr val="000000"/>
                </a:solidFill>
                <a:latin typeface="PMingLiU" panose="02020500000000000000" pitchFamily="18" charset="-120"/>
                <a:ea typeface="DFKai-SB" panose="03000509000000000000" pitchFamily="65" charset="-120"/>
                <a:cs typeface="Times New Roman" panose="02020603050405020304" pitchFamily="18" charset="0"/>
              </a:rPr>
              <a:t>學習用說的來和同學相處</a:t>
            </a:r>
            <a:r>
              <a:rPr lang="zh-TW" altLang="zh-TW" sz="3300" dirty="0">
                <a:solidFill>
                  <a:srgbClr val="000000"/>
                </a:solidFill>
                <a:latin typeface="PMingLiU" panose="02020500000000000000" pitchFamily="18" charset="-12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300" dirty="0">
              <a:solidFill>
                <a:srgbClr val="000000"/>
              </a:solidFill>
              <a:latin typeface="PMingLiU" panose="02020500000000000000" pitchFamily="18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Aft>
                <a:spcPts val="1000"/>
              </a:spcAft>
              <a:buNone/>
            </a:pPr>
            <a:r>
              <a:rPr lang="zh-TW" altLang="en-US" sz="3300" dirty="0">
                <a:solidFill>
                  <a:srgbClr val="000000"/>
                </a:solidFill>
                <a:latin typeface="PMingLiU" panose="02020500000000000000" pitchFamily="18" charset="-12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3300" dirty="0">
              <a:solidFill>
                <a:srgbClr val="000000"/>
              </a:solidFill>
              <a:latin typeface="PMingLiU" panose="02020500000000000000" pitchFamily="18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Aft>
                <a:spcPts val="1000"/>
              </a:spcAft>
              <a:buFont typeface="Wingdings" panose="05000000000000000000" pitchFamily="2" charset="2"/>
              <a:buChar char="p"/>
            </a:pPr>
            <a:r>
              <a:rPr lang="zh-TW" altLang="en-US" sz="3300" dirty="0">
                <a:solidFill>
                  <a:srgbClr val="000000"/>
                </a:solidFill>
                <a:latin typeface="PMingLiU" panose="02020500000000000000" pitchFamily="18" charset="-120"/>
                <a:ea typeface="DFKai-SB" panose="03000509000000000000" pitchFamily="65" charset="-120"/>
                <a:cs typeface="Times New Roman" panose="02020603050405020304" pitchFamily="18" charset="0"/>
              </a:rPr>
              <a:t>孩子放學前須整理好功課並帶回家</a:t>
            </a:r>
            <a:r>
              <a:rPr lang="zh-TW" altLang="zh-TW" sz="3300" dirty="0">
                <a:solidFill>
                  <a:srgbClr val="000000"/>
                </a:solidFill>
                <a:latin typeface="PMingLiU" panose="02020500000000000000" pitchFamily="18" charset="-12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300" dirty="0">
                <a:solidFill>
                  <a:srgbClr val="000000"/>
                </a:solidFill>
                <a:latin typeface="PMingLiU" panose="02020500000000000000" pitchFamily="18" charset="-120"/>
                <a:ea typeface="DFKai-SB" panose="03000509000000000000" pitchFamily="65" charset="-120"/>
                <a:cs typeface="Times New Roman" panose="02020603050405020304" pitchFamily="18" charset="0"/>
              </a:rPr>
              <a:t>不自行進入教室拿功課</a:t>
            </a:r>
            <a:r>
              <a:rPr lang="zh-TW" altLang="zh-TW" sz="3300" dirty="0">
                <a:solidFill>
                  <a:srgbClr val="000000"/>
                </a:solidFill>
                <a:latin typeface="PMingLiU" panose="02020500000000000000" pitchFamily="18" charset="-12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300" dirty="0">
              <a:solidFill>
                <a:srgbClr val="000000"/>
              </a:solidFill>
              <a:latin typeface="PMingLiU" panose="02020500000000000000" pitchFamily="18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Aft>
                <a:spcPts val="1000"/>
              </a:spcAft>
              <a:buFont typeface="Wingdings" panose="05000000000000000000" pitchFamily="2" charset="2"/>
              <a:buChar char="p"/>
            </a:pPr>
            <a:endParaRPr lang="en-US" altLang="zh-TW" sz="3300" dirty="0">
              <a:solidFill>
                <a:srgbClr val="000000"/>
              </a:solidFill>
              <a:latin typeface="PMingLiU" panose="02020500000000000000" pitchFamily="18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Aft>
                <a:spcPts val="1000"/>
              </a:spcAft>
              <a:buNone/>
            </a:pPr>
            <a:endParaRPr lang="zh-TW" altLang="zh-TW" sz="3300" dirty="0">
              <a:solidFill>
                <a:srgbClr val="000000"/>
              </a:solidFill>
              <a:latin typeface="PMingLiU" panose="02020500000000000000" pitchFamily="18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zh-TW" altLang="zh-TW" sz="3300" dirty="0">
              <a:solidFill>
                <a:srgbClr val="000000"/>
              </a:solidFill>
              <a:latin typeface="PMingLiU" panose="02020500000000000000" pitchFamily="18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zh-TW" altLang="zh-TW" sz="3300" dirty="0">
              <a:solidFill>
                <a:srgbClr val="000000"/>
              </a:solidFill>
              <a:latin typeface="PMingLiU" panose="02020500000000000000" pitchFamily="18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3800" dirty="0">
              <a:solidFill>
                <a:srgbClr val="CC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1940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900"/>
            <a:ext cx="12192000" cy="69409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191CB25D-E3BD-1A65-4A1D-39E7A5812B94}"/>
              </a:ext>
            </a:extLst>
          </p:cNvPr>
          <p:cNvSpPr txBox="1">
            <a:spLocks/>
          </p:cNvSpPr>
          <p:nvPr/>
        </p:nvSpPr>
        <p:spPr>
          <a:xfrm>
            <a:off x="1780978" y="531638"/>
            <a:ext cx="8229600" cy="1143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國數  評量方式</a:t>
            </a:r>
            <a:endParaRPr lang="en-US" sz="5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6F44DD7F-2398-B565-D780-B7E85C1B3627}"/>
              </a:ext>
            </a:extLst>
          </p:cNvPr>
          <p:cNvGrpSpPr/>
          <p:nvPr/>
        </p:nvGrpSpPr>
        <p:grpSpPr>
          <a:xfrm>
            <a:off x="1497725" y="2206276"/>
            <a:ext cx="4272855" cy="928864"/>
            <a:chOff x="44" y="47535"/>
            <a:chExt cx="4272855" cy="92886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7880C25-71E9-C5EE-6C96-9406332C0652}"/>
                </a:ext>
              </a:extLst>
            </p:cNvPr>
            <p:cNvSpPr/>
            <p:nvPr/>
          </p:nvSpPr>
          <p:spPr>
            <a:xfrm>
              <a:off x="44" y="47535"/>
              <a:ext cx="4272855" cy="928864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25A1CCF6-6187-884C-1AE1-408ACFDE7B6C}"/>
                </a:ext>
              </a:extLst>
            </p:cNvPr>
            <p:cNvSpPr txBox="1"/>
            <p:nvPr/>
          </p:nvSpPr>
          <p:spPr>
            <a:xfrm>
              <a:off x="44" y="47535"/>
              <a:ext cx="4272855" cy="928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3200" b="1" kern="12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總結性評量</a:t>
              </a:r>
              <a:r>
                <a:rPr lang="en-US" altLang="en-US" sz="3200" b="1" kern="120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:  (30%)</a:t>
              </a:r>
              <a:endParaRPr lang="zh-TW" altLang="en-US" sz="3200" b="1" kern="12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C396DDA1-2584-09E6-8B2E-040EAEFEA368}"/>
              </a:ext>
            </a:extLst>
          </p:cNvPr>
          <p:cNvGrpSpPr/>
          <p:nvPr/>
        </p:nvGrpSpPr>
        <p:grpSpPr>
          <a:xfrm>
            <a:off x="6280742" y="2185415"/>
            <a:ext cx="4272855" cy="982783"/>
            <a:chOff x="7037164" y="-731618"/>
            <a:chExt cx="4272855" cy="982783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EB49E47-6918-933F-02EA-6E89A5BE3D7F}"/>
                </a:ext>
              </a:extLst>
            </p:cNvPr>
            <p:cNvSpPr/>
            <p:nvPr/>
          </p:nvSpPr>
          <p:spPr>
            <a:xfrm>
              <a:off x="7037164" y="-731618"/>
              <a:ext cx="4272855" cy="92886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4778553D-0D4F-E865-52B5-0A2E19221BAA}"/>
                </a:ext>
              </a:extLst>
            </p:cNvPr>
            <p:cNvSpPr txBox="1"/>
            <p:nvPr/>
          </p:nvSpPr>
          <p:spPr>
            <a:xfrm>
              <a:off x="7037164" y="-677699"/>
              <a:ext cx="4272855" cy="928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3200" b="1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形成性評量</a:t>
              </a:r>
              <a:r>
                <a:rPr lang="en-US" altLang="zh-TW" sz="3200" b="1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:(70%)</a:t>
              </a:r>
              <a:endParaRPr lang="zh-TW" altLang="en-US" sz="3200" kern="1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21BF09A5-856C-FF55-5561-BA4F3C992847}"/>
              </a:ext>
            </a:extLst>
          </p:cNvPr>
          <p:cNvGrpSpPr/>
          <p:nvPr/>
        </p:nvGrpSpPr>
        <p:grpSpPr>
          <a:xfrm>
            <a:off x="1497724" y="3387550"/>
            <a:ext cx="4272855" cy="3197152"/>
            <a:chOff x="44" y="976399"/>
            <a:chExt cx="4272855" cy="319715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CD6EE32-F35C-D0AA-9744-71EBF47BE9D3}"/>
                </a:ext>
              </a:extLst>
            </p:cNvPr>
            <p:cNvSpPr/>
            <p:nvPr/>
          </p:nvSpPr>
          <p:spPr>
            <a:xfrm>
              <a:off x="44" y="976399"/>
              <a:ext cx="4272855" cy="319715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483FB899-58E7-451A-FE05-C7471238A7C5}"/>
                </a:ext>
              </a:extLst>
            </p:cNvPr>
            <p:cNvSpPr txBox="1"/>
            <p:nvPr/>
          </p:nvSpPr>
          <p:spPr>
            <a:xfrm>
              <a:off x="44" y="976399"/>
              <a:ext cx="4272855" cy="3197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99136" bIns="224028" numCol="1" spcCol="1270" anchor="t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TW" altLang="en-US" sz="2800" kern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altLang="en-US" sz="2600" b="1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期中評量：</a:t>
              </a:r>
              <a:r>
                <a:rPr lang="en-US" altLang="zh-TW" sz="2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</a:t>
              </a:r>
              <a:r>
                <a:rPr lang="zh-TW" altLang="en-US" sz="2600" b="1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月</a:t>
              </a:r>
              <a:r>
                <a:rPr lang="en-US" altLang="zh-TW" sz="2600" b="1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5</a:t>
              </a:r>
              <a:r>
                <a:rPr lang="zh-TW" altLang="en-US" sz="2600" b="1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、</a:t>
              </a:r>
              <a:r>
                <a:rPr lang="en-US" altLang="zh-TW" sz="2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r>
                <a:rPr lang="zh-TW" altLang="en-US" sz="2600" b="1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日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zh-TW" altLang="en-US" sz="2600" b="1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期末評量：</a:t>
              </a:r>
              <a:r>
                <a:rPr lang="en-US" altLang="zh-TW" sz="2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600" b="1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月</a:t>
              </a:r>
              <a:r>
                <a:rPr lang="en-US" altLang="zh-TW" sz="2600" b="1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6</a:t>
              </a:r>
              <a:r>
                <a:rPr lang="zh-TW" altLang="en-US" sz="2600" b="1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、</a:t>
              </a:r>
              <a:r>
                <a:rPr lang="en-US" altLang="zh-TW" sz="2600" b="1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7</a:t>
              </a:r>
              <a:r>
                <a:rPr lang="zh-TW" altLang="en-US" sz="2600" b="1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日</a:t>
              </a:r>
              <a:endParaRPr lang="en-US" altLang="zh-TW" sz="2600" b="1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CE158DB7-BEDB-815A-9481-A5E4CEC89AAA}"/>
              </a:ext>
            </a:extLst>
          </p:cNvPr>
          <p:cNvGrpSpPr/>
          <p:nvPr/>
        </p:nvGrpSpPr>
        <p:grpSpPr>
          <a:xfrm>
            <a:off x="6280741" y="3414523"/>
            <a:ext cx="4272855" cy="3197152"/>
            <a:chOff x="4715995" y="928378"/>
            <a:chExt cx="4272855" cy="3197152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1AAA340-6B93-874B-C91D-33B27FC2C66D}"/>
                </a:ext>
              </a:extLst>
            </p:cNvPr>
            <p:cNvSpPr/>
            <p:nvPr/>
          </p:nvSpPr>
          <p:spPr>
            <a:xfrm>
              <a:off x="4715995" y="928378"/>
              <a:ext cx="4272855" cy="319715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28930A2B-F9FB-5B55-6D41-009018683BCC}"/>
                </a:ext>
              </a:extLst>
            </p:cNvPr>
            <p:cNvSpPr txBox="1"/>
            <p:nvPr/>
          </p:nvSpPr>
          <p:spPr>
            <a:xfrm>
              <a:off x="4715995" y="928378"/>
              <a:ext cx="4272855" cy="3197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8684" tIns="138684" rIns="184912" bIns="208026" numCol="1" spcCol="1270" anchor="t" anchorCtr="0">
              <a:noAutofit/>
            </a:bodyPr>
            <a:lstStyle/>
            <a:p>
              <a:pPr marL="228600" lvl="1" indent="-22860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zh-TW" altLang="en-US" sz="26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平時小考</a:t>
              </a:r>
              <a:endParaRPr lang="en-US" altLang="zh-TW" sz="2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28600" lvl="1" indent="-22860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zh-TW" altLang="en-US" sz="26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各項作業</a:t>
              </a:r>
            </a:p>
            <a:p>
              <a:pPr marL="228600" lvl="1" indent="-22860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zh-TW" altLang="en-US" sz="26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課堂表現</a:t>
              </a:r>
              <a:endParaRPr lang="en-US" altLang="zh-TW" sz="2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28600" lvl="1" indent="-22860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zh-TW" altLang="en-US" sz="26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學習態度</a:t>
              </a:r>
              <a:endParaRPr lang="en-US" altLang="en-US" sz="2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28600" lvl="1" indent="-22860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zh-TW" altLang="en-US" sz="2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作業</a:t>
              </a:r>
              <a:r>
                <a:rPr lang="zh-TW" altLang="en-US" sz="26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繳交</a:t>
              </a:r>
              <a:endParaRPr lang="en-US" altLang="zh-TW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28600" lvl="1" indent="-22860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zh-TW" altLang="en-US" sz="26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學用品準備</a:t>
              </a:r>
              <a:endParaRPr lang="en-US" altLang="zh-TW" sz="2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28600" lvl="1" indent="-22860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r>
                <a:rPr lang="zh-TW" altLang="en-US" sz="2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作業考試簽名</a:t>
              </a:r>
              <a:endParaRPr lang="zh-TW" altLang="en-US" sz="2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28600" lvl="1" indent="-22860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endParaRPr lang="zh-TW" altLang="en-US" sz="2600" b="1" kern="1200" dirty="0">
                <a:solidFill>
                  <a:schemeClr val="bg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8598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900"/>
            <a:ext cx="12192000" cy="69409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191CB25D-E3BD-1A65-4A1D-39E7A5812B94}"/>
              </a:ext>
            </a:extLst>
          </p:cNvPr>
          <p:cNvSpPr txBox="1">
            <a:spLocks/>
          </p:cNvSpPr>
          <p:nvPr/>
        </p:nvSpPr>
        <p:spPr>
          <a:xfrm>
            <a:off x="1780978" y="531638"/>
            <a:ext cx="8229600" cy="1143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  健康  評量方式     </a:t>
            </a:r>
            <a:endParaRPr lang="en-US" sz="5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6F44DD7F-2398-B565-D780-B7E85C1B3627}"/>
              </a:ext>
            </a:extLst>
          </p:cNvPr>
          <p:cNvGrpSpPr/>
          <p:nvPr/>
        </p:nvGrpSpPr>
        <p:grpSpPr>
          <a:xfrm>
            <a:off x="1497725" y="2206276"/>
            <a:ext cx="4272855" cy="928864"/>
            <a:chOff x="44" y="47535"/>
            <a:chExt cx="4272855" cy="92886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7880C25-71E9-C5EE-6C96-9406332C0652}"/>
                </a:ext>
              </a:extLst>
            </p:cNvPr>
            <p:cNvSpPr/>
            <p:nvPr/>
          </p:nvSpPr>
          <p:spPr>
            <a:xfrm>
              <a:off x="44" y="47535"/>
              <a:ext cx="4272855" cy="928864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25A1CCF6-6187-884C-1AE1-408ACFDE7B6C}"/>
                </a:ext>
              </a:extLst>
            </p:cNvPr>
            <p:cNvSpPr txBox="1"/>
            <p:nvPr/>
          </p:nvSpPr>
          <p:spPr>
            <a:xfrm>
              <a:off x="44" y="47535"/>
              <a:ext cx="4272855" cy="928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3200" b="1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綜合</a:t>
              </a:r>
              <a:endParaRPr lang="zh-TW" altLang="en-US" sz="3200" b="1" kern="12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C396DDA1-2584-09E6-8B2E-040EAEFEA368}"/>
              </a:ext>
            </a:extLst>
          </p:cNvPr>
          <p:cNvGrpSpPr/>
          <p:nvPr/>
        </p:nvGrpSpPr>
        <p:grpSpPr>
          <a:xfrm>
            <a:off x="6280741" y="2185415"/>
            <a:ext cx="4272856" cy="949725"/>
            <a:chOff x="7037163" y="-731618"/>
            <a:chExt cx="4272856" cy="94972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EB49E47-6918-933F-02EA-6E89A5BE3D7F}"/>
                </a:ext>
              </a:extLst>
            </p:cNvPr>
            <p:cNvSpPr/>
            <p:nvPr/>
          </p:nvSpPr>
          <p:spPr>
            <a:xfrm>
              <a:off x="7037164" y="-731618"/>
              <a:ext cx="4272855" cy="92886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4778553D-0D4F-E865-52B5-0A2E19221BAA}"/>
                </a:ext>
              </a:extLst>
            </p:cNvPr>
            <p:cNvSpPr txBox="1"/>
            <p:nvPr/>
          </p:nvSpPr>
          <p:spPr>
            <a:xfrm>
              <a:off x="7037163" y="-710757"/>
              <a:ext cx="4272855" cy="928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3200" b="1" kern="1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健康</a:t>
              </a:r>
              <a:endParaRPr lang="zh-TW" altLang="en-US" sz="3200" kern="1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21BF09A5-856C-FF55-5561-BA4F3C992847}"/>
              </a:ext>
            </a:extLst>
          </p:cNvPr>
          <p:cNvGrpSpPr/>
          <p:nvPr/>
        </p:nvGrpSpPr>
        <p:grpSpPr>
          <a:xfrm>
            <a:off x="1497724" y="3387550"/>
            <a:ext cx="4272855" cy="3197152"/>
            <a:chOff x="44" y="976399"/>
            <a:chExt cx="4272855" cy="319715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CD6EE32-F35C-D0AA-9744-71EBF47BE9D3}"/>
                </a:ext>
              </a:extLst>
            </p:cNvPr>
            <p:cNvSpPr/>
            <p:nvPr/>
          </p:nvSpPr>
          <p:spPr>
            <a:xfrm>
              <a:off x="44" y="976399"/>
              <a:ext cx="4272855" cy="319715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483FB899-58E7-451A-FE05-C7471238A7C5}"/>
                </a:ext>
              </a:extLst>
            </p:cNvPr>
            <p:cNvSpPr txBox="1"/>
            <p:nvPr/>
          </p:nvSpPr>
          <p:spPr>
            <a:xfrm>
              <a:off x="44" y="976399"/>
              <a:ext cx="4272855" cy="3197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99136" bIns="224028" numCol="1" spcCol="1270" anchor="t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TW" altLang="en-US" sz="2800" kern="1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>
                <a:buFontTx/>
                <a:buNone/>
              </a:pPr>
              <a:endPara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>
                <a:buFontTx/>
                <a:buNone/>
              </a:pP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學習單、行為紀錄表 、線上作業、報告分享、學習態度、公共服務表現、班級活動參與情形 。</a:t>
              </a:r>
              <a:endPara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CE158DB7-BEDB-815A-9481-A5E4CEC89AAA}"/>
              </a:ext>
            </a:extLst>
          </p:cNvPr>
          <p:cNvGrpSpPr/>
          <p:nvPr/>
        </p:nvGrpSpPr>
        <p:grpSpPr>
          <a:xfrm>
            <a:off x="6280741" y="3414523"/>
            <a:ext cx="4272855" cy="3197152"/>
            <a:chOff x="4715995" y="928378"/>
            <a:chExt cx="4272855" cy="3197152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1AAA340-6B93-874B-C91D-33B27FC2C66D}"/>
                </a:ext>
              </a:extLst>
            </p:cNvPr>
            <p:cNvSpPr/>
            <p:nvPr/>
          </p:nvSpPr>
          <p:spPr>
            <a:xfrm>
              <a:off x="4715995" y="928378"/>
              <a:ext cx="4272855" cy="3197152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28930A2B-F9FB-5B55-6D41-009018683BCC}"/>
                </a:ext>
              </a:extLst>
            </p:cNvPr>
            <p:cNvSpPr txBox="1"/>
            <p:nvPr/>
          </p:nvSpPr>
          <p:spPr>
            <a:xfrm>
              <a:off x="4715995" y="928378"/>
              <a:ext cx="4272855" cy="3197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8684" tIns="138684" rIns="184912" bIns="208026" numCol="1" spcCol="1270" anchor="t" anchorCtr="0">
              <a:noAutofit/>
            </a:bodyPr>
            <a:lstStyle/>
            <a:p>
              <a:pPr lvl="0" algn="just">
                <a:buFontTx/>
                <a:buNone/>
              </a:pPr>
              <a:endPara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just">
                <a:buFontTx/>
                <a:buNone/>
              </a:pPr>
              <a:endPara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just">
                <a:buFontTx/>
                <a:buNone/>
              </a:pP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學習單、個人環境整潔、報告分享、打掃</a:t>
              </a:r>
              <a:r>
                <a:rPr lang="zh-TW" altLang="en-US" sz="2400" b="1">
                  <a:latin typeface="標楷體" panose="03000509000000000000" pitchFamily="65" charset="-120"/>
                  <a:ea typeface="標楷體" panose="03000509000000000000" pitchFamily="65" charset="-120"/>
                </a:rPr>
                <a:t>清潔狀況、學習</a:t>
              </a: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態度、課堂測驗。</a:t>
              </a:r>
              <a:endParaRPr lang="zh-TW" altLang="en-US" sz="2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28600" lvl="1" indent="-22860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None/>
              </a:pPr>
              <a:endParaRPr lang="zh-TW" altLang="en-US" sz="2600" b="1" kern="1200" dirty="0">
                <a:solidFill>
                  <a:schemeClr val="bg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213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0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92702"/>
            <a:ext cx="10515600" cy="4911845"/>
          </a:xfrm>
        </p:spPr>
        <p:txBody>
          <a:bodyPr>
            <a:normAutofit/>
          </a:bodyPr>
          <a:lstStyle/>
          <a:p>
            <a:pPr marL="457200" lvl="1" indent="0"/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8/30(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開學  </a:t>
            </a:r>
            <a:endParaRPr lang="en-US" altLang="zh-TW" sz="3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/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9/14(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學校日</a:t>
            </a:r>
            <a:endParaRPr lang="en-US" altLang="zh-TW" sz="3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/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9/17(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  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中秋節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</a:p>
          <a:p>
            <a:pPr marL="457200" lvl="1" indent="0"/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10/10 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國慶日</a:t>
            </a:r>
            <a:endParaRPr lang="en-US" altLang="zh-TW" sz="3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/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10/21 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校外教學 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鶯歌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三峽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lvl="1" indent="0"/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11/5 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11/6 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期中評量</a:t>
            </a:r>
            <a:endParaRPr lang="en-US" altLang="zh-TW" sz="3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/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11/30(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體表會</a:t>
            </a:r>
            <a:endParaRPr lang="en-US" altLang="zh-TW" sz="3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/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12/6(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補假一日</a:t>
            </a:r>
            <a:endParaRPr lang="en-US" altLang="zh-TW" sz="3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/>
            <a:endParaRPr lang="zh-TW" altLang="zh-TW" sz="3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/>
            <a:endParaRPr lang="zh-TW" altLang="zh-TW" sz="3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endParaRPr lang="en-US" altLang="zh-TW" sz="2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3515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0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259536"/>
            <a:ext cx="10515600" cy="491184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zh-TW" altLang="zh-TW" sz="3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/>
            <a:endParaRPr lang="zh-TW" altLang="zh-TW" sz="3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/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1/1(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元旦放假一日</a:t>
            </a:r>
            <a:endParaRPr lang="en-US" altLang="zh-TW" sz="3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/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1/6(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1/7(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六年級期末評量</a:t>
            </a:r>
            <a:endParaRPr lang="en-US" altLang="zh-TW" sz="3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/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1/8 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 ~ 1 /10(</a:t>
            </a:r>
            <a:r>
              <a:rPr lang="zh-TW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畢業旅行</a:t>
            </a:r>
            <a:endParaRPr lang="en-US" altLang="zh-TW" sz="3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/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12/30 (</a:t>
            </a:r>
            <a:r>
              <a:rPr lang="zh-TW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 ~1  /3(</a:t>
            </a:r>
            <a:r>
              <a:rPr lang="zh-TW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</a:t>
            </a:r>
            <a:r>
              <a:rPr lang="zh-TW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導護輪值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第四崗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lvl="1" indent="0"/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1/20(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休業式</a:t>
            </a:r>
            <a:r>
              <a:rPr lang="en-US" altLang="zh-TW" sz="3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</a:p>
          <a:p>
            <a:pPr marL="457200" lvl="1" indent="0">
              <a:buNone/>
            </a:pPr>
            <a:endParaRPr lang="en-US" altLang="zh-TW" sz="2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9272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450"/>
            <a:ext cx="12192000" cy="6940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268361"/>
            <a:ext cx="10650794" cy="2299469"/>
          </a:xfrm>
        </p:spPr>
        <p:txBody>
          <a:bodyPr>
            <a:normAutofit/>
          </a:bodyPr>
          <a:lstStyle/>
          <a:p>
            <a:pPr algn="ctr"/>
            <a:r>
              <a:rPr lang="zh-TW" altLang="en-US" sz="7300" u="sng" dirty="0">
                <a:solidFill>
                  <a:srgbClr val="FF0000"/>
                </a:solidFill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特別事項</a:t>
            </a:r>
            <a:br>
              <a:rPr lang="zh-TW" altLang="zh-TW" sz="9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endParaRPr lang="zh-TW" altLang="en-US" sz="4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0876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450"/>
            <a:ext cx="12192000" cy="6940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24226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73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國中新生入學分發</a:t>
            </a:r>
            <a:br>
              <a:rPr lang="en-US" altLang="zh-TW" sz="73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73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學生基本資料</a:t>
            </a:r>
            <a:br>
              <a:rPr lang="zh-TW" altLang="zh-TW" sz="96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endParaRPr lang="zh-TW" altLang="en-US" sz="4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449043"/>
          </a:xfrm>
        </p:spPr>
        <p:txBody>
          <a:bodyPr>
            <a:normAutofit fontScale="25000" lnSpcReduction="20000"/>
          </a:bodyPr>
          <a:lstStyle/>
          <a:p>
            <a:pPr marL="0" marR="88265" indent="0">
              <a:lnSpc>
                <a:spcPts val="2400"/>
              </a:lnSpc>
              <a:spcAft>
                <a:spcPts val="1000"/>
              </a:spcAft>
              <a:buNone/>
              <a:tabLst>
                <a:tab pos="685800" algn="l"/>
              </a:tabLst>
            </a:pPr>
            <a:endParaRPr lang="en-US" altLang="zh-TW" sz="11200" dirty="0">
              <a:solidFill>
                <a:srgbClr val="000000"/>
              </a:solidFill>
              <a:effectLst/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R="88265">
              <a:lnSpc>
                <a:spcPts val="2400"/>
              </a:lnSpc>
              <a:spcAft>
                <a:spcPts val="1000"/>
              </a:spcAft>
              <a:tabLst>
                <a:tab pos="685800" algn="l"/>
              </a:tabLst>
            </a:pPr>
            <a:endParaRPr lang="en-US" altLang="zh-TW" sz="11200" dirty="0">
              <a:solidFill>
                <a:srgbClr val="000000"/>
              </a:solidFill>
              <a:effectLst/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88265" indent="0">
              <a:lnSpc>
                <a:spcPts val="2400"/>
              </a:lnSpc>
              <a:spcAft>
                <a:spcPts val="1000"/>
              </a:spcAft>
              <a:buNone/>
              <a:tabLst>
                <a:tab pos="685800" algn="l"/>
              </a:tabLst>
            </a:pPr>
            <a:endParaRPr lang="en-US" altLang="zh-TW" sz="11200" dirty="0">
              <a:solidFill>
                <a:srgbClr val="000000"/>
              </a:solidFill>
              <a:effectLst/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R="88265">
              <a:lnSpc>
                <a:spcPts val="2400"/>
              </a:lnSpc>
              <a:spcAft>
                <a:spcPts val="1000"/>
              </a:spcAft>
              <a:tabLst>
                <a:tab pos="685800" algn="l"/>
              </a:tabLst>
            </a:pPr>
            <a:endParaRPr lang="en-US" altLang="zh-TW" sz="11200" dirty="0">
              <a:solidFill>
                <a:srgbClr val="000000"/>
              </a:solidFill>
              <a:effectLst/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88265" indent="0">
              <a:lnSpc>
                <a:spcPts val="2400"/>
              </a:lnSpc>
              <a:spcAft>
                <a:spcPts val="1000"/>
              </a:spcAft>
              <a:buNone/>
              <a:tabLst>
                <a:tab pos="685800" algn="l"/>
              </a:tabLst>
            </a:pPr>
            <a:endParaRPr lang="en-US" altLang="zh-TW" sz="112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88265" indent="0">
              <a:lnSpc>
                <a:spcPts val="2400"/>
              </a:lnSpc>
              <a:spcAft>
                <a:spcPts val="1000"/>
              </a:spcAft>
              <a:buNone/>
              <a:tabLst>
                <a:tab pos="685800" algn="l"/>
              </a:tabLst>
            </a:pPr>
            <a:r>
              <a:rPr lang="zh-TW" altLang="en-US" sz="11200" dirty="0">
                <a:effectLst/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      </a:t>
            </a:r>
            <a:endParaRPr lang="zh-TW" altLang="zh-TW" sz="11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88265" indent="0">
              <a:lnSpc>
                <a:spcPts val="2400"/>
              </a:lnSpc>
              <a:spcAft>
                <a:spcPts val="1000"/>
              </a:spcAft>
              <a:buNone/>
              <a:tabLst>
                <a:tab pos="685800" algn="l"/>
              </a:tabLst>
            </a:pPr>
            <a:endParaRPr lang="zh-TW" altLang="zh-TW" sz="11200" kern="1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455295" indent="0">
              <a:lnSpc>
                <a:spcPts val="2400"/>
              </a:lnSpc>
              <a:buNone/>
            </a:pPr>
            <a:endParaRPr lang="zh-TW" altLang="zh-TW" sz="11200" kern="1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683895">
              <a:lnSpc>
                <a:spcPts val="2400"/>
              </a:lnSpc>
            </a:pPr>
            <a:endParaRPr lang="zh-TW" altLang="zh-TW" sz="11200" kern="1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455295" indent="0">
              <a:lnSpc>
                <a:spcPts val="2400"/>
              </a:lnSpc>
              <a:buNone/>
            </a:pPr>
            <a:r>
              <a:rPr lang="en-US" altLang="zh-TW" sz="11200" kern="100" dirty="0">
                <a:effectLst/>
                <a:latin typeface="DFKai-SB" panose="03000509000000000000" pitchFamily="65" charset="-120"/>
                <a:ea typeface="PMingLiU" panose="02020500000000000000" pitchFamily="18" charset="-120"/>
              </a:rPr>
              <a:t>     </a:t>
            </a:r>
            <a:endParaRPr lang="en-US" altLang="zh-TW" sz="11200" kern="100" dirty="0"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endParaRPr lang="en-US" altLang="zh-TW" sz="11200" kern="100" dirty="0"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marL="455295" indent="0">
              <a:lnSpc>
                <a:spcPts val="2400"/>
              </a:lnSpc>
              <a:buNone/>
            </a:pPr>
            <a:endParaRPr lang="zh-TW" altLang="zh-TW" sz="11200" kern="1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0563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450"/>
            <a:ext cx="12192000" cy="69409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449043"/>
          </a:xfrm>
        </p:spPr>
        <p:txBody>
          <a:bodyPr>
            <a:normAutofit fontScale="25000" lnSpcReduction="20000"/>
          </a:bodyPr>
          <a:lstStyle/>
          <a:p>
            <a:pPr marL="0" marR="88265" indent="0">
              <a:lnSpc>
                <a:spcPts val="2400"/>
              </a:lnSpc>
              <a:spcAft>
                <a:spcPts val="1000"/>
              </a:spcAft>
              <a:buNone/>
              <a:tabLst>
                <a:tab pos="685800" algn="l"/>
              </a:tabLst>
            </a:pPr>
            <a:endParaRPr lang="en-US" altLang="zh-TW" sz="11200" dirty="0">
              <a:solidFill>
                <a:srgbClr val="000000"/>
              </a:solidFill>
              <a:effectLst/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R="88265">
              <a:lnSpc>
                <a:spcPts val="2400"/>
              </a:lnSpc>
              <a:spcAft>
                <a:spcPts val="1000"/>
              </a:spcAft>
              <a:tabLst>
                <a:tab pos="685800" algn="l"/>
              </a:tabLst>
            </a:pPr>
            <a:endParaRPr lang="en-US" altLang="zh-TW" sz="11200" dirty="0">
              <a:solidFill>
                <a:srgbClr val="000000"/>
              </a:solidFill>
              <a:effectLst/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88265" indent="0">
              <a:lnSpc>
                <a:spcPts val="2400"/>
              </a:lnSpc>
              <a:spcAft>
                <a:spcPts val="1000"/>
              </a:spcAft>
              <a:buNone/>
              <a:tabLst>
                <a:tab pos="685800" algn="l"/>
              </a:tabLst>
            </a:pPr>
            <a:endParaRPr lang="en-US" altLang="zh-TW" sz="11200" dirty="0">
              <a:solidFill>
                <a:srgbClr val="000000"/>
              </a:solidFill>
              <a:effectLst/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R="88265">
              <a:lnSpc>
                <a:spcPts val="2400"/>
              </a:lnSpc>
              <a:spcAft>
                <a:spcPts val="1000"/>
              </a:spcAft>
              <a:tabLst>
                <a:tab pos="685800" algn="l"/>
              </a:tabLst>
            </a:pPr>
            <a:endParaRPr lang="en-US" altLang="zh-TW" sz="11200" dirty="0">
              <a:solidFill>
                <a:srgbClr val="000000"/>
              </a:solidFill>
              <a:effectLst/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88265" indent="0">
              <a:lnSpc>
                <a:spcPts val="2400"/>
              </a:lnSpc>
              <a:spcAft>
                <a:spcPts val="1000"/>
              </a:spcAft>
              <a:buNone/>
              <a:tabLst>
                <a:tab pos="685800" algn="l"/>
              </a:tabLst>
            </a:pPr>
            <a:endParaRPr lang="en-US" altLang="zh-TW" sz="112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88265" indent="0">
              <a:lnSpc>
                <a:spcPts val="2400"/>
              </a:lnSpc>
              <a:spcAft>
                <a:spcPts val="1000"/>
              </a:spcAft>
              <a:buNone/>
              <a:tabLst>
                <a:tab pos="685800" algn="l"/>
              </a:tabLst>
            </a:pPr>
            <a:r>
              <a:rPr lang="zh-TW" altLang="en-US" sz="11200" dirty="0">
                <a:effectLst/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      </a:t>
            </a:r>
            <a:endParaRPr lang="zh-TW" altLang="zh-TW" sz="11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88265" indent="0">
              <a:lnSpc>
                <a:spcPts val="2400"/>
              </a:lnSpc>
              <a:spcAft>
                <a:spcPts val="1000"/>
              </a:spcAft>
              <a:buNone/>
              <a:tabLst>
                <a:tab pos="685800" algn="l"/>
              </a:tabLst>
            </a:pPr>
            <a:endParaRPr lang="zh-TW" altLang="zh-TW" sz="11200" kern="1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455295" indent="0">
              <a:lnSpc>
                <a:spcPts val="2400"/>
              </a:lnSpc>
              <a:buNone/>
            </a:pPr>
            <a:endParaRPr lang="zh-TW" altLang="zh-TW" sz="11200" kern="1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683895">
              <a:lnSpc>
                <a:spcPts val="2400"/>
              </a:lnSpc>
            </a:pPr>
            <a:endParaRPr lang="zh-TW" altLang="zh-TW" sz="11200" kern="1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455295" indent="0">
              <a:lnSpc>
                <a:spcPts val="2400"/>
              </a:lnSpc>
              <a:buNone/>
            </a:pPr>
            <a:r>
              <a:rPr lang="en-US" altLang="zh-TW" sz="11200" kern="100" dirty="0">
                <a:effectLst/>
                <a:latin typeface="DFKai-SB" panose="03000509000000000000" pitchFamily="65" charset="-120"/>
                <a:ea typeface="PMingLiU" panose="02020500000000000000" pitchFamily="18" charset="-120"/>
              </a:rPr>
              <a:t>     </a:t>
            </a:r>
            <a:endParaRPr lang="en-US" altLang="zh-TW" sz="11200" kern="100" dirty="0"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endParaRPr lang="en-US" altLang="zh-TW" sz="11200" kern="100" dirty="0"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marL="455295" indent="0">
              <a:lnSpc>
                <a:spcPts val="2400"/>
              </a:lnSpc>
              <a:buNone/>
            </a:pPr>
            <a:endParaRPr lang="zh-TW" altLang="zh-TW" sz="11200" kern="1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圖片 5" descr="一張含有 文字, 紙張, 文件 的圖片&#10;&#10;自動產生的描述">
            <a:extLst>
              <a:ext uri="{FF2B5EF4-FFF2-40B4-BE49-F238E27FC236}">
                <a16:creationId xmlns:a16="http://schemas.microsoft.com/office/drawing/2014/main" id="{B005F3FD-9A39-106C-4C00-8CDD67557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91175" y="-1769060"/>
            <a:ext cx="7060380" cy="105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04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450"/>
            <a:ext cx="12192000" cy="6940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1219" y="63827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7300" u="sng" dirty="0">
                <a:solidFill>
                  <a:srgbClr val="000000"/>
                </a:solidFill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畢業旅行</a:t>
            </a:r>
            <a:br>
              <a:rPr lang="en-US" altLang="zh-TW" sz="7300" u="sng" dirty="0">
                <a:solidFill>
                  <a:srgbClr val="000000"/>
                </a:solidFill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</a:br>
            <a:br>
              <a:rPr lang="zh-TW" altLang="zh-TW" sz="96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endParaRPr lang="zh-TW" altLang="en-US" sz="4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963839"/>
            <a:ext cx="10515600" cy="4449043"/>
          </a:xfrm>
        </p:spPr>
        <p:txBody>
          <a:bodyPr>
            <a:normAutofit fontScale="25000" lnSpcReduction="20000"/>
          </a:bodyPr>
          <a:lstStyle/>
          <a:p>
            <a:pPr marL="0" marR="88265" indent="0">
              <a:lnSpc>
                <a:spcPts val="2400"/>
              </a:lnSpc>
              <a:spcAft>
                <a:spcPts val="1000"/>
              </a:spcAft>
              <a:buNone/>
              <a:tabLst>
                <a:tab pos="685800" algn="l"/>
              </a:tabLst>
            </a:pPr>
            <a:endParaRPr lang="en-US" altLang="zh-TW" sz="11200" dirty="0">
              <a:solidFill>
                <a:srgbClr val="000000"/>
              </a:solidFill>
              <a:effectLst/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R="88265">
              <a:lnSpc>
                <a:spcPts val="2400"/>
              </a:lnSpc>
              <a:spcAft>
                <a:spcPts val="1000"/>
              </a:spcAft>
              <a:tabLst>
                <a:tab pos="685800" algn="l"/>
              </a:tabLst>
            </a:pPr>
            <a:endParaRPr lang="en-US" altLang="zh-TW" sz="11200" dirty="0">
              <a:solidFill>
                <a:srgbClr val="000000"/>
              </a:solidFill>
              <a:effectLst/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88265" indent="0">
              <a:lnSpc>
                <a:spcPts val="2400"/>
              </a:lnSpc>
              <a:spcAft>
                <a:spcPts val="1000"/>
              </a:spcAft>
              <a:buNone/>
              <a:tabLst>
                <a:tab pos="685800" algn="l"/>
              </a:tabLst>
            </a:pPr>
            <a:endParaRPr lang="en-US" altLang="zh-TW" sz="11200" dirty="0">
              <a:solidFill>
                <a:srgbClr val="000000"/>
              </a:solidFill>
              <a:effectLst/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88265" indent="0">
              <a:lnSpc>
                <a:spcPts val="2400"/>
              </a:lnSpc>
              <a:spcAft>
                <a:spcPts val="1000"/>
              </a:spcAft>
              <a:buNone/>
              <a:tabLst>
                <a:tab pos="685800" algn="l"/>
              </a:tabLst>
            </a:pPr>
            <a:endParaRPr lang="en-US" altLang="zh-TW" sz="112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88265" indent="0">
              <a:lnSpc>
                <a:spcPts val="2400"/>
              </a:lnSpc>
              <a:spcAft>
                <a:spcPts val="1000"/>
              </a:spcAft>
              <a:buNone/>
              <a:tabLst>
                <a:tab pos="685800" algn="l"/>
              </a:tabLst>
            </a:pPr>
            <a:r>
              <a:rPr lang="zh-TW" altLang="en-US" sz="11200" dirty="0">
                <a:effectLst/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      </a:t>
            </a:r>
            <a:endParaRPr lang="zh-TW" altLang="zh-TW" sz="11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marR="88265" indent="0">
              <a:lnSpc>
                <a:spcPts val="2400"/>
              </a:lnSpc>
              <a:spcAft>
                <a:spcPts val="1000"/>
              </a:spcAft>
              <a:buNone/>
              <a:tabLst>
                <a:tab pos="685800" algn="l"/>
              </a:tabLst>
            </a:pPr>
            <a:endParaRPr lang="zh-TW" altLang="zh-TW" sz="11200" kern="1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455295" indent="0">
              <a:lnSpc>
                <a:spcPts val="2400"/>
              </a:lnSpc>
              <a:buNone/>
            </a:pPr>
            <a:endParaRPr lang="zh-TW" altLang="zh-TW" sz="11200" kern="1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683895">
              <a:lnSpc>
                <a:spcPts val="2400"/>
              </a:lnSpc>
            </a:pPr>
            <a:endParaRPr lang="zh-TW" altLang="zh-TW" sz="11200" kern="1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455295" indent="0">
              <a:lnSpc>
                <a:spcPts val="2400"/>
              </a:lnSpc>
              <a:buNone/>
            </a:pPr>
            <a:r>
              <a:rPr lang="en-US" altLang="zh-TW" sz="11200" kern="100" dirty="0">
                <a:effectLst/>
                <a:latin typeface="DFKai-SB" panose="03000509000000000000" pitchFamily="65" charset="-120"/>
                <a:ea typeface="PMingLiU" panose="02020500000000000000" pitchFamily="18" charset="-120"/>
              </a:rPr>
              <a:t>     </a:t>
            </a:r>
            <a:endParaRPr lang="en-US" altLang="zh-TW" sz="11200" kern="100" dirty="0"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endParaRPr lang="en-US" altLang="zh-TW" sz="11200" kern="100" dirty="0"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marL="455295" indent="0">
              <a:lnSpc>
                <a:spcPts val="2400"/>
              </a:lnSpc>
              <a:buNone/>
            </a:pPr>
            <a:endParaRPr lang="zh-TW" altLang="zh-TW" sz="11200" kern="1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4C0FF10-B783-5951-62C4-FFB3F556C0D9}"/>
              </a:ext>
            </a:extLst>
          </p:cNvPr>
          <p:cNvSpPr txBox="1">
            <a:spLocks/>
          </p:cNvSpPr>
          <p:nvPr/>
        </p:nvSpPr>
        <p:spPr>
          <a:xfrm>
            <a:off x="661219" y="24565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n"/>
            </a:pPr>
            <a:endParaRPr lang="zh-TW" altLang="en-US" sz="4800" b="1" dirty="0">
              <a:solidFill>
                <a:schemeClr val="bg2">
                  <a:lumMod val="25000"/>
                </a:schemeClr>
              </a:solidFill>
              <a:highlight>
                <a:srgbClr val="00008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25938967-83A3-F66D-3550-EE0B5315D9C1}"/>
              </a:ext>
            </a:extLst>
          </p:cNvPr>
          <p:cNvSpPr txBox="1">
            <a:spLocks/>
          </p:cNvSpPr>
          <p:nvPr/>
        </p:nvSpPr>
        <p:spPr>
          <a:xfrm>
            <a:off x="149940" y="943897"/>
            <a:ext cx="12042060" cy="4940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>
              <a:buFont typeface="Wingdings" panose="05000000000000000000" pitchFamily="2" charset="2"/>
              <a:buChar char="u"/>
            </a:pPr>
            <a:r>
              <a:rPr lang="zh-TW" altLang="en-US" sz="40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生活自理能力</a:t>
            </a:r>
            <a:r>
              <a:rPr lang="en-US" altLang="zh-TW" sz="40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40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40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ex:</a:t>
            </a:r>
            <a:r>
              <a:rPr lang="zh-TW" altLang="en-US" sz="40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自己整理行李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、記得將自己的東西帶走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1143000" indent="-1143000">
              <a:buFont typeface="Wingdings" panose="05000000000000000000" pitchFamily="2" charset="2"/>
              <a:buChar char="u"/>
            </a:pPr>
            <a:r>
              <a:rPr lang="zh-TW" altLang="en-US" sz="40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房間共用禮儀</a:t>
            </a:r>
            <a:r>
              <a:rPr lang="en-US" altLang="zh-TW" sz="40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40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40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ex: </a:t>
            </a:r>
            <a:r>
              <a:rPr lang="zh-TW" altLang="en-US" sz="40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不光腳踩枕頭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……)</a:t>
            </a:r>
          </a:p>
          <a:p>
            <a:pPr marL="1143000" indent="-1143000">
              <a:buFont typeface="Wingdings" panose="05000000000000000000" pitchFamily="2" charset="2"/>
              <a:buChar char="u"/>
            </a:pP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143000" indent="-1143000">
              <a:buFont typeface="Wingdings" panose="05000000000000000000" pitchFamily="2" charset="2"/>
              <a:buChar char="u"/>
            </a:pPr>
            <a:r>
              <a:rPr lang="zh-TW" altLang="en-US" sz="40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守時</a:t>
            </a:r>
            <a:endParaRPr lang="en-US" altLang="zh-TW" sz="4000" b="1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143000" indent="-1143000">
              <a:buFont typeface="Wingdings" panose="05000000000000000000" pitchFamily="2" charset="2"/>
              <a:buChar char="u"/>
            </a:pPr>
            <a:r>
              <a:rPr lang="zh-TW" altLang="en-US" sz="40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電子產品</a:t>
            </a:r>
            <a:endParaRPr lang="en-US" altLang="zh-TW" sz="4000" b="1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143000" indent="-1143000">
              <a:buFont typeface="Wingdings" panose="05000000000000000000" pitchFamily="2" charset="2"/>
              <a:buChar char="u"/>
            </a:pPr>
            <a:r>
              <a:rPr lang="zh-TW" altLang="en-US" sz="40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繳費單的方式繳費</a:t>
            </a:r>
            <a:endParaRPr lang="en-US" altLang="zh-TW" sz="4000" b="1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143000" indent="-1143000">
              <a:buFont typeface="Wingdings" panose="05000000000000000000" pitchFamily="2" charset="2"/>
              <a:buChar char="u"/>
            </a:pPr>
            <a:r>
              <a:rPr lang="zh-TW" altLang="en-US" sz="4000" b="1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安全問題</a:t>
            </a:r>
            <a:br>
              <a:rPr lang="zh-TW" altLang="zh-TW" sz="40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</a:br>
            <a:endParaRPr lang="zh-TW" altLang="en-US" sz="4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59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450"/>
            <a:ext cx="12192000" cy="6940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u="sng" dirty="0">
                <a:solidFill>
                  <a:srgbClr val="000000"/>
                </a:solidFill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畢業紀念冊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6405" y="1377863"/>
            <a:ext cx="10677395" cy="4799100"/>
          </a:xfrm>
        </p:spPr>
        <p:txBody>
          <a:bodyPr>
            <a:normAutofit/>
          </a:bodyPr>
          <a:lstStyle/>
          <a:p>
            <a:pPr marL="0" indent="0">
              <a:lnSpc>
                <a:spcPts val="2000"/>
              </a:lnSpc>
              <a:spcAft>
                <a:spcPts val="1000"/>
              </a:spcAft>
              <a:buNone/>
            </a:pPr>
            <a:endParaRPr lang="zh-TW" altLang="zh-TW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TW" altLang="en-US" sz="5400" dirty="0">
                <a:solidFill>
                  <a:srgbClr val="000000"/>
                </a:solidFill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這學期會拍攝畢業紀念冊</a:t>
            </a:r>
            <a:endParaRPr lang="en-US" altLang="zh-TW" sz="5400" dirty="0">
              <a:solidFill>
                <a:srgbClr val="000000"/>
              </a:solidFill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TW" altLang="en-US" sz="5400" dirty="0">
                <a:solidFill>
                  <a:srgbClr val="000000"/>
                </a:solidFill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費用應為繳費單繳費</a:t>
            </a:r>
            <a:endParaRPr lang="en-US" altLang="zh-TW" sz="5400" dirty="0">
              <a:solidFill>
                <a:srgbClr val="000000"/>
              </a:solidFill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zh-TW" altLang="en-US" sz="3200" dirty="0">
                <a:solidFill>
                  <a:srgbClr val="000000"/>
                </a:solidFill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            </a:t>
            </a:r>
            <a:endParaRPr lang="en-IN" altLang="zh-TW" sz="3200" dirty="0">
              <a:solidFill>
                <a:srgbClr val="000000"/>
              </a:solidFill>
              <a:effectLst/>
              <a:latin typeface="DFKai-SB" panose="03000509000000000000" pitchFamily="65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IN" altLang="zh-TW" sz="3200" dirty="0">
              <a:solidFill>
                <a:srgbClr val="000000"/>
              </a:solidFill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zh-TW" altLang="zh-TW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zh-TW" altLang="zh-TW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altLang="zh-TW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zh-TW" altLang="zh-TW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altLang="zh-TW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altLang="zh-TW" sz="3200" dirty="0">
              <a:solidFill>
                <a:srgbClr val="000000"/>
              </a:solidFill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zh-TW" altLang="zh-TW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55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" y="0"/>
            <a:ext cx="1226044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級務報告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76587" y="1535943"/>
            <a:ext cx="7773850" cy="4351338"/>
          </a:xfrm>
        </p:spPr>
        <p:txBody>
          <a:bodyPr>
            <a:normAutofit/>
          </a:bodyPr>
          <a:lstStyle/>
          <a:p>
            <a:pPr>
              <a:buFont typeface="Webdings" pitchFamily="18" charset="2"/>
              <a:buChar char="Y"/>
              <a:defRPr/>
            </a:pPr>
            <a:r>
              <a:rPr lang="zh-TW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班級人數：男生</a:t>
            </a:r>
            <a:r>
              <a:rPr lang="en-US" altLang="zh-TW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人</a:t>
            </a:r>
          </a:p>
          <a:p>
            <a:pPr>
              <a:buNone/>
              <a:defRPr/>
            </a:pPr>
            <a:r>
              <a:rPr lang="zh-TW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        女生</a:t>
            </a:r>
            <a:r>
              <a:rPr lang="en-US" altLang="zh-TW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人 共</a:t>
            </a:r>
            <a:r>
              <a:rPr lang="en-US" altLang="zh-TW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27</a:t>
            </a:r>
            <a:r>
              <a:rPr lang="zh-TW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人</a:t>
            </a:r>
          </a:p>
          <a:p>
            <a:pPr>
              <a:buNone/>
              <a:defRPr/>
            </a:pPr>
            <a:endParaRPr lang="zh-TW" alt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buFont typeface="Webdings" pitchFamily="18" charset="2"/>
              <a:buChar char="Y"/>
              <a:defRPr/>
            </a:pPr>
            <a:r>
              <a:rPr lang="zh-TW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級任老師：羅芝懿  老師     </a:t>
            </a:r>
          </a:p>
          <a:p>
            <a:pPr>
              <a:buNone/>
              <a:defRPr/>
            </a:pPr>
            <a:r>
              <a:rPr lang="zh-TW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     電話：</a:t>
            </a:r>
            <a:r>
              <a:rPr lang="en-US" altLang="zh-TW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0920-570-784</a:t>
            </a:r>
          </a:p>
        </p:txBody>
      </p:sp>
    </p:spTree>
    <p:extLst>
      <p:ext uri="{BB962C8B-B14F-4D97-AF65-F5344CB8AC3E}">
        <p14:creationId xmlns:p14="http://schemas.microsoft.com/office/powerpoint/2010/main" val="3786143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0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6405" y="12259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班級導護 </a:t>
            </a:r>
            <a:r>
              <a:rPr lang="en-US" altLang="zh-TW" sz="6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第四崗</a:t>
            </a:r>
            <a:r>
              <a:rPr lang="en-US" altLang="zh-TW" sz="6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6600" b="1" kern="100" dirty="0">
                <a:effectLst/>
                <a:latin typeface="DFKai-SB" panose="03000509000000000000" pitchFamily="65" charset="-120"/>
                <a:cs typeface="Times New Roman" panose="02020603050405020304" pitchFamily="18" charset="0"/>
              </a:rPr>
              <a:t> </a:t>
            </a:r>
            <a:br>
              <a:rPr lang="en-US" altLang="zh-TW" sz="5400" b="1" kern="100" dirty="0">
                <a:effectLst/>
                <a:latin typeface="DFKai-SB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5400" b="1" kern="100" dirty="0">
                <a:effectLst/>
                <a:latin typeface="DFKai-SB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zh-TW" sz="5400" b="1" kern="100" dirty="0"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5400" b="1" kern="100" dirty="0"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12/30(</a:t>
            </a:r>
            <a:r>
              <a:rPr lang="zh-TW" altLang="zh-TW" sz="5400" b="1" kern="100" dirty="0"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en-US" altLang="zh-TW" sz="5400" b="1" kern="100" dirty="0"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)  ~</a:t>
            </a:r>
            <a:br>
              <a:rPr lang="en-US" altLang="zh-TW" sz="5400" b="1" kern="100" dirty="0"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5400" b="1" kern="100" dirty="0"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        </a:t>
            </a:r>
            <a:r>
              <a:rPr lang="en-US" altLang="zh-TW" sz="5400" b="1" kern="100" dirty="0"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114</a:t>
            </a:r>
            <a:r>
              <a:rPr lang="zh-TW" altLang="en-US" sz="5400" b="1" kern="100" dirty="0"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5400" b="1" kern="100" dirty="0"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1/3(</a:t>
            </a:r>
            <a:r>
              <a:rPr lang="zh-TW" altLang="zh-TW" sz="5400" b="1" kern="100" dirty="0"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五</a:t>
            </a:r>
            <a:r>
              <a:rPr lang="en-US" altLang="zh-TW" sz="5400" b="1" kern="100" dirty="0"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5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6405" y="1377863"/>
            <a:ext cx="10677395" cy="479910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zh-TW" altLang="zh-TW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zh-TW" altLang="zh-TW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altLang="zh-TW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zh-TW" altLang="zh-TW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altLang="zh-TW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altLang="zh-TW" sz="3200" dirty="0">
              <a:solidFill>
                <a:srgbClr val="000000"/>
              </a:solidFill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zh-TW" altLang="zh-TW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46C2DF9-70DC-5126-E62B-48357E64E5A7}"/>
              </a:ext>
            </a:extLst>
          </p:cNvPr>
          <p:cNvSpPr txBox="1"/>
          <p:nvPr/>
        </p:nvSpPr>
        <p:spPr>
          <a:xfrm>
            <a:off x="221226" y="3777413"/>
            <a:ext cx="109433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6000" b="1" u="sng" kern="100" dirty="0"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信義路、松德路交接口（星巴克）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283946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450"/>
            <a:ext cx="12192000" cy="6940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414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班級導護 </a:t>
            </a:r>
            <a:r>
              <a:rPr lang="en-US" altLang="zh-TW" sz="5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第四崗</a:t>
            </a:r>
            <a:r>
              <a:rPr lang="en-US" altLang="zh-TW" sz="5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5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6405" y="1377863"/>
            <a:ext cx="10677395" cy="47991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zh-TW" altLang="zh-TW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zh-TW" altLang="zh-TW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altLang="zh-TW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zh-TW" altLang="zh-TW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altLang="zh-TW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altLang="zh-TW" sz="3200" dirty="0">
              <a:solidFill>
                <a:srgbClr val="000000"/>
              </a:solidFill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zh-TW" altLang="zh-TW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 descr="一張含有 戶外, 行人穿越道, 天空, 道路 的圖片&#10;&#10;自動產生的描述">
            <a:extLst>
              <a:ext uri="{FF2B5EF4-FFF2-40B4-BE49-F238E27FC236}">
                <a16:creationId xmlns:a16="http://schemas.microsoft.com/office/drawing/2014/main" id="{0EBF7DD5-1D18-EE9B-9FDB-76C247275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67" y="988142"/>
            <a:ext cx="9776364" cy="73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34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450"/>
            <a:ext cx="12192000" cy="6940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5684" y="-3710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班級導護 </a:t>
            </a:r>
            <a:r>
              <a:rPr lang="en-US" altLang="zh-TW" sz="5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第四崗</a:t>
            </a:r>
            <a:r>
              <a:rPr lang="en-US" altLang="zh-TW" sz="5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5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6405" y="1377863"/>
            <a:ext cx="10677395" cy="47991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zh-TW" altLang="zh-TW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zh-TW" altLang="zh-TW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altLang="zh-TW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zh-TW" altLang="zh-TW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altLang="zh-TW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altLang="zh-TW" sz="3200" dirty="0">
              <a:solidFill>
                <a:srgbClr val="000000"/>
              </a:solidFill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zh-TW" altLang="zh-TW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 descr="一張含有 文字, 地圖, 圖表, 螢幕擷取畫面 的圖片&#10;&#10;自動產生的描述">
            <a:extLst>
              <a:ext uri="{FF2B5EF4-FFF2-40B4-BE49-F238E27FC236}">
                <a16:creationId xmlns:a16="http://schemas.microsoft.com/office/drawing/2014/main" id="{7684CCA6-7E62-541D-06BE-233E6E802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02" y="-2378693"/>
            <a:ext cx="12045564" cy="927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84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450"/>
            <a:ext cx="12192000" cy="6940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親師溝通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6405" y="1377863"/>
            <a:ext cx="10677395" cy="4799100"/>
          </a:xfrm>
        </p:spPr>
        <p:txBody>
          <a:bodyPr>
            <a:normAutofit/>
          </a:bodyPr>
          <a:lstStyle/>
          <a:p>
            <a:pPr marL="0" indent="0">
              <a:lnSpc>
                <a:spcPts val="2000"/>
              </a:lnSpc>
              <a:spcAft>
                <a:spcPts val="1000"/>
              </a:spcAft>
              <a:buNone/>
            </a:pPr>
            <a:endParaRPr lang="zh-TW" altLang="zh-TW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TW" alt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任何</a:t>
            </a:r>
            <a:r>
              <a:rPr lang="zh-TW" altLang="zh-TW" sz="3200" dirty="0">
                <a:solidFill>
                  <a:srgbClr val="000000"/>
                </a:solidFill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事項都</a:t>
            </a:r>
            <a:r>
              <a:rPr lang="zh-TW" alt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非常歡迎您利用聯絡簿與我聯絡溝通</a:t>
            </a:r>
            <a:endParaRPr lang="en-US" altLang="zh-TW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TW" alt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羅老師的</a:t>
            </a:r>
            <a:r>
              <a:rPr lang="zh-TW" alt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電話：</a:t>
            </a:r>
            <a:r>
              <a:rPr lang="en-IN" altLang="zh-TW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0920-570784</a:t>
            </a:r>
            <a:endParaRPr lang="en-IN" altLang="zh-TW" sz="3200" dirty="0">
              <a:solidFill>
                <a:srgbClr val="000000"/>
              </a:solidFill>
              <a:effectLst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TW" altLang="en-US" sz="3200" dirty="0">
                <a:solidFill>
                  <a:srgbClr val="000000"/>
                </a:solidFill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電子信箱</a:t>
            </a:r>
            <a:r>
              <a:rPr lang="en-US" altLang="zh-TW" sz="3200" dirty="0">
                <a:solidFill>
                  <a:srgbClr val="000000"/>
                </a:solidFill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en-IN" altLang="zh-TW" sz="3200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PMingLiU" panose="02020500000000000000" pitchFamily="18" charset="-120"/>
                <a:cs typeface="Times New Roman" panose="02020603050405020304" pitchFamily="18" charset="0"/>
              </a:rPr>
              <a:t>april675@baps.tp.edu.tw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TW" altLang="en-US" sz="3200" dirty="0">
                <a:solidFill>
                  <a:srgbClr val="000000"/>
                </a:solidFill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發佈訊息於學校班網</a:t>
            </a:r>
            <a:endParaRPr lang="en-IN" altLang="zh-TW" sz="3200" dirty="0">
              <a:solidFill>
                <a:srgbClr val="000000"/>
              </a:solidFill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zh-TW" altLang="zh-TW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zh-TW" altLang="zh-TW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altLang="zh-TW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zh-TW" altLang="zh-TW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altLang="zh-TW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altLang="zh-TW" sz="3200" dirty="0">
              <a:solidFill>
                <a:srgbClr val="000000"/>
              </a:solidFill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zh-TW" altLang="zh-TW" sz="32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33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" y="0"/>
            <a:ext cx="12192000" cy="6940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5886" y="164935"/>
            <a:ext cx="10024052" cy="768414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班級費用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549142"/>
            <a:ext cx="10515600" cy="5564407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本學期加購</a:t>
            </a:r>
            <a:endParaRPr lang="en-US" altLang="zh-TW" sz="24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9600" dirty="0">
                <a:solidFill>
                  <a:srgbClr val="CC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en-US" altLang="zh-TW" sz="9600" dirty="0">
              <a:solidFill>
                <a:srgbClr val="CC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9600" dirty="0">
                <a:solidFill>
                  <a:srgbClr val="CC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4800" dirty="0">
                <a:solidFill>
                  <a:srgbClr val="CC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en-US" altLang="zh-TW" sz="4800" dirty="0">
              <a:solidFill>
                <a:srgbClr val="CC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rgbClr val="CC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F2BFAC34-B962-4058-8D54-E83747B31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287013"/>
              </p:ext>
            </p:extLst>
          </p:nvPr>
        </p:nvGraphicFramePr>
        <p:xfrm>
          <a:off x="947247" y="744451"/>
          <a:ext cx="10148678" cy="107593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84929">
                  <a:extLst>
                    <a:ext uri="{9D8B030D-6E8A-4147-A177-3AD203B41FA5}">
                      <a16:colId xmlns:a16="http://schemas.microsoft.com/office/drawing/2014/main" val="1647031016"/>
                    </a:ext>
                  </a:extLst>
                </a:gridCol>
                <a:gridCol w="4632729">
                  <a:extLst>
                    <a:ext uri="{9D8B030D-6E8A-4147-A177-3AD203B41FA5}">
                      <a16:colId xmlns:a16="http://schemas.microsoft.com/office/drawing/2014/main" val="1257485027"/>
                    </a:ext>
                  </a:extLst>
                </a:gridCol>
                <a:gridCol w="2831020">
                  <a:extLst>
                    <a:ext uri="{9D8B030D-6E8A-4147-A177-3AD203B41FA5}">
                      <a16:colId xmlns:a16="http://schemas.microsoft.com/office/drawing/2014/main" val="1898474458"/>
                    </a:ext>
                  </a:extLst>
                </a:gridCol>
              </a:tblGrid>
              <a:tr h="1292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國語隨堂演練  </a:t>
                      </a:r>
                      <a:endParaRPr lang="en-US" altLang="zh-TW" sz="26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國語卷</a:t>
                      </a:r>
                      <a:endParaRPr lang="en-US" altLang="zh-TW" sz="26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數考卷</a:t>
                      </a:r>
                      <a:endParaRPr lang="en-US" altLang="zh-TW" sz="26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每日一文</a:t>
                      </a:r>
                      <a:endParaRPr lang="en-US" altLang="zh-TW" sz="26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自然材料費</a:t>
                      </a:r>
                      <a:endParaRPr lang="en-US" altLang="zh-TW" sz="26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60                        </a:t>
                      </a:r>
                      <a:r>
                        <a:rPr lang="zh-TW" altLang="en-US" sz="2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數學重點複習</a:t>
                      </a:r>
                      <a:endParaRPr lang="en-US" altLang="zh-TW" sz="2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50                           </a:t>
                      </a:r>
                      <a:r>
                        <a:rPr lang="zh-TW" altLang="en-US" sz="2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社會作業簿</a:t>
                      </a:r>
                      <a:endParaRPr lang="en-US" altLang="zh-TW" sz="2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50                       </a:t>
                      </a:r>
                      <a:r>
                        <a:rPr lang="zh-TW" altLang="en-US" sz="2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曼哈頓材料費</a:t>
                      </a:r>
                      <a:endParaRPr lang="en-US" altLang="zh-TW" sz="28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90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zh-TW" altLang="en-US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en-US" altLang="zh-TW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以上為每人費用</a:t>
                      </a:r>
                      <a:endParaRPr lang="en-US" altLang="zh-TW" sz="28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共</a:t>
                      </a:r>
                      <a:r>
                        <a:rPr lang="en-US" altLang="zh-TW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13500</a:t>
                      </a:r>
                      <a:r>
                        <a:rPr lang="zh-TW" altLang="en-US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60</a:t>
                      </a:r>
                    </a:p>
                    <a:p>
                      <a:r>
                        <a:rPr lang="en-US" altLang="zh-TW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50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50</a:t>
                      </a:r>
                    </a:p>
                    <a:p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661178"/>
                  </a:ext>
                </a:extLst>
              </a:tr>
              <a:tr h="5225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影印費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$ 1000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343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校外教學費用</a:t>
                      </a:r>
                      <a:endParaRPr lang="en-US" altLang="zh-TW" sz="26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2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校外教學 遊覽車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 (500+50)x27=14850</a:t>
                      </a:r>
                    </a:p>
                    <a:p>
                      <a:r>
                        <a:rPr lang="en-US" altLang="zh-TW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8000</a:t>
                      </a:r>
                      <a:endParaRPr lang="zh-TW" altLang="en-US" sz="28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altLang="en-US" sz="2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399915"/>
                  </a:ext>
                </a:extLst>
              </a:tr>
              <a:tr h="722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教室專業清洗</a:t>
                      </a:r>
                      <a:endParaRPr lang="en-US" altLang="zh-TW" sz="26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聯絡本書套</a:t>
                      </a:r>
                      <a:endParaRPr lang="en-US" altLang="zh-TW" sz="26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運動飲料</a:t>
                      </a:r>
                      <a:endParaRPr lang="en-US" altLang="zh-TW" sz="26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4000</a:t>
                      </a:r>
                    </a:p>
                    <a:p>
                      <a:r>
                        <a:rPr lang="en-US" altLang="zh-TW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160</a:t>
                      </a:r>
                    </a:p>
                    <a:p>
                      <a:r>
                        <a:rPr lang="en-US" altLang="zh-TW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500</a:t>
                      </a:r>
                    </a:p>
                    <a:p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以上共  </a:t>
                      </a:r>
                      <a:r>
                        <a:rPr lang="en-US" altLang="zh-TW" sz="28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42010</a:t>
                      </a:r>
                      <a:r>
                        <a:rPr lang="zh-TW" altLang="en-US" sz="28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        元</a:t>
                      </a:r>
                      <a:endParaRPr lang="en-US" altLang="zh-TW" sz="2800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*班費收取投票通過</a:t>
                      </a:r>
                      <a:r>
                        <a:rPr lang="en-US" altLang="zh-TW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1500</a:t>
                      </a:r>
                      <a:r>
                        <a:rPr lang="zh-TW" alt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TW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250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32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3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上學期結餘</a:t>
                      </a:r>
                      <a:r>
                        <a:rPr lang="en-US" altLang="zh-TW" sz="3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altLang="zh-TW" sz="40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17615</a:t>
                      </a:r>
                      <a:endParaRPr lang="zh-TW" altLang="en-US" sz="32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42010</a:t>
                      </a:r>
                      <a:r>
                        <a:rPr lang="en-US" altLang="zh-TW" sz="44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TW" sz="4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17615=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23855/27</a:t>
                      </a:r>
                      <a:r>
                        <a:rPr lang="zh-TW" altLang="en-US" sz="4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人</a:t>
                      </a:r>
                      <a:r>
                        <a:rPr lang="en-US" altLang="zh-TW" sz="4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=904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8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28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095639"/>
                  </a:ext>
                </a:extLst>
              </a:tr>
              <a:tr h="1702379">
                <a:tc>
                  <a:txBody>
                    <a:bodyPr/>
                    <a:lstStyle/>
                    <a:p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612999"/>
                  </a:ext>
                </a:extLst>
              </a:tr>
              <a:tr h="629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1" dirty="0"/>
                    </a:p>
                    <a:p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087435"/>
                  </a:ext>
                </a:extLst>
              </a:tr>
              <a:tr h="279843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547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176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532"/>
            <a:ext cx="1226044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11459" y="1836001"/>
            <a:ext cx="9641240" cy="238760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華康瘦金體(P)" panose="03000300000000000000" pitchFamily="66" charset="-120"/>
                <a:ea typeface="華康瘦金體(P)" panose="03000300000000000000" pitchFamily="66" charset="-120"/>
              </a:rPr>
              <a:t>非常感謝</a:t>
            </a:r>
            <a:r>
              <a:rPr lang="en-US" altLang="zh-TW" b="1" dirty="0">
                <a:solidFill>
                  <a:srgbClr val="FF0000"/>
                </a:solidFill>
                <a:latin typeface="華康瘦金體(P)" panose="03000300000000000000" pitchFamily="66" charset="-120"/>
                <a:ea typeface="華康瘦金體(P)" panose="03000300000000000000" pitchFamily="66" charset="-120"/>
              </a:rPr>
              <a:t>~</a:t>
            </a:r>
            <a:br>
              <a:rPr lang="en-US" altLang="zh-TW" b="1" dirty="0">
                <a:solidFill>
                  <a:srgbClr val="FF0000"/>
                </a:solidFill>
                <a:latin typeface="華康瘦金體(P)" panose="03000300000000000000" pitchFamily="66" charset="-120"/>
                <a:ea typeface="華康瘦金體(P)" panose="03000300000000000000" pitchFamily="66" charset="-120"/>
              </a:rPr>
            </a:b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所有家長</a:t>
            </a:r>
            <a:br>
              <a:rPr lang="en-US" altLang="zh-TW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br>
              <a:rPr lang="en-US" altLang="zh-TW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熱心家長們</a:t>
            </a:r>
          </a:p>
        </p:txBody>
      </p:sp>
      <p:pic>
        <p:nvPicPr>
          <p:cNvPr id="5" name="Picture 4" descr="卡通鼓掌素材-卡通鼓掌图片-卡通鼓掌素材图片下载-觅知网">
            <a:extLst>
              <a:ext uri="{FF2B5EF4-FFF2-40B4-BE49-F238E27FC236}">
                <a16:creationId xmlns:a16="http://schemas.microsoft.com/office/drawing/2014/main" id="{0E3B86C6-5B21-4C23-BF9E-88D9D17EC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677" y="1155732"/>
            <a:ext cx="2273267" cy="227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014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8287"/>
            <a:ext cx="1226044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6346" y="1455938"/>
            <a:ext cx="9144000" cy="2936338"/>
          </a:xfrm>
        </p:spPr>
        <p:txBody>
          <a:bodyPr>
            <a:normAutofit/>
          </a:bodyPr>
          <a:lstStyle/>
          <a:p>
            <a:br>
              <a:rPr lang="en-US" altLang="zh-TW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FE9592B8-D4C6-002C-831E-900587167625}"/>
              </a:ext>
            </a:extLst>
          </p:cNvPr>
          <p:cNvSpPr txBox="1">
            <a:spLocks/>
          </p:cNvSpPr>
          <p:nvPr/>
        </p:nvSpPr>
        <p:spPr>
          <a:xfrm>
            <a:off x="520505" y="970671"/>
            <a:ext cx="11479237" cy="54019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altLang="zh-TW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400" b="1" dirty="0">
                <a:solidFill>
                  <a:srgbClr val="FF0000"/>
                </a:solidFill>
                <a:latin typeface="微軟正黑體" panose="020B0604030504040204" pitchFamily="34" charset="-120"/>
                <a:ea typeface="華康瘦金體(P)" panose="03000300000000000000" pitchFamily="66" charset="-120"/>
              </a:rPr>
              <a:t>        </a:t>
            </a:r>
            <a:r>
              <a:rPr lang="zh-TW" altLang="en-US" sz="26400" b="1" dirty="0">
                <a:solidFill>
                  <a:srgbClr val="FF0000"/>
                </a:solidFill>
                <a:latin typeface="華康瘦金體(P)" panose="03000300000000000000" pitchFamily="66" charset="-120"/>
                <a:ea typeface="華康瘦金體(P)" panose="03000300000000000000" pitchFamily="66" charset="-120"/>
              </a:rPr>
              <a:t>本班的</a:t>
            </a:r>
            <a:r>
              <a:rPr lang="zh-TW" altLang="en-US" sz="26400" b="1" dirty="0">
                <a:solidFill>
                  <a:srgbClr val="FF0000"/>
                </a:solidFill>
                <a:ea typeface="華康瘦金體(P)" panose="03000300000000000000" pitchFamily="66" charset="-120"/>
              </a:rPr>
              <a:t>熱心家長們</a:t>
            </a:r>
            <a:r>
              <a:rPr lang="en-US" altLang="zh-TW" sz="26400" b="1" dirty="0">
                <a:solidFill>
                  <a:srgbClr val="FF0000"/>
                </a:solidFill>
                <a:latin typeface="華康瘦金體(P)" panose="03000300000000000000" pitchFamily="66" charset="-120"/>
                <a:ea typeface="華康瘦金體(P)" panose="03000300000000000000" pitchFamily="66" charset="-120"/>
              </a:rPr>
              <a:t>~</a:t>
            </a:r>
            <a:br>
              <a:rPr lang="en-US" altLang="zh-TW" sz="26400" b="1" dirty="0">
                <a:solidFill>
                  <a:srgbClr val="FF0000"/>
                </a:solidFill>
                <a:latin typeface="華康瘦金體(P)" panose="03000300000000000000" pitchFamily="66" charset="-120"/>
                <a:ea typeface="華康瘦金體(P)" panose="03000300000000000000" pitchFamily="66" charset="-120"/>
              </a:rPr>
            </a:br>
            <a:endParaRPr lang="en-US" altLang="zh-TW" sz="26400" b="1" dirty="0">
              <a:solidFill>
                <a:srgbClr val="FF0000"/>
              </a:solidFill>
              <a:latin typeface="華康瘦金體(P)" panose="03000300000000000000" pitchFamily="66" charset="-120"/>
              <a:ea typeface="華康瘦金體(P)" panose="03000300000000000000" pitchFamily="66" charset="-120"/>
            </a:endParaRPr>
          </a:p>
          <a:p>
            <a:r>
              <a:rPr lang="zh-TW" altLang="en-US" sz="16000" b="1" dirty="0">
                <a:solidFill>
                  <a:srgbClr val="002060"/>
                </a:solidFill>
                <a:latin typeface="華康瘦金體(P)" panose="03000300000000000000" pitchFamily="66" charset="-120"/>
                <a:ea typeface="華康瘦金體(P)" panose="03000300000000000000" pitchFamily="66" charset="-120"/>
              </a:rPr>
              <a:t>兩位家代  </a:t>
            </a:r>
            <a:endParaRPr lang="en-US" altLang="zh-TW" sz="16000" b="1" dirty="0">
              <a:solidFill>
                <a:srgbClr val="002060"/>
              </a:solidFill>
              <a:latin typeface="華康瘦金體(P)" panose="03000300000000000000" pitchFamily="66" charset="-120"/>
              <a:ea typeface="華康瘦金體(P)" panose="03000300000000000000" pitchFamily="66" charset="-120"/>
            </a:endParaRPr>
          </a:p>
          <a:p>
            <a:r>
              <a:rPr lang="zh-TW" altLang="en-US" sz="16000" b="1" dirty="0">
                <a:solidFill>
                  <a:srgbClr val="002060"/>
                </a:solidFill>
                <a:latin typeface="華康瘦金體(P)" panose="03000300000000000000" pitchFamily="66" charset="-120"/>
                <a:ea typeface="華康瘦金體(P)" panose="03000300000000000000" pitchFamily="66" charset="-120"/>
              </a:rPr>
              <a:t> </a:t>
            </a:r>
            <a:endParaRPr lang="en-US" altLang="zh-TW" sz="16000" b="1" dirty="0">
              <a:solidFill>
                <a:srgbClr val="002060"/>
              </a:solidFill>
              <a:latin typeface="華康瘦金體(P)" panose="03000300000000000000" pitchFamily="66" charset="-120"/>
              <a:ea typeface="華康瘦金體(P)" panose="03000300000000000000" pitchFamily="66" charset="-120"/>
            </a:endParaRPr>
          </a:p>
          <a:p>
            <a:r>
              <a:rPr lang="zh-TW" altLang="en-US" sz="1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瘦金體(P)" panose="03000300000000000000" pitchFamily="66" charset="-120"/>
                <a:ea typeface="華康瘦金體(P)" panose="03000300000000000000" pitchFamily="66" charset="-120"/>
              </a:rPr>
              <a:t>予曦爸爸</a:t>
            </a:r>
            <a:r>
              <a:rPr lang="en-US" altLang="zh-TW" sz="1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瘦金體(P)" panose="03000300000000000000" pitchFamily="66" charset="-120"/>
                <a:ea typeface="華康瘦金體(P)" panose="03000300000000000000" pitchFamily="66" charset="-120"/>
              </a:rPr>
              <a:t>&amp;</a:t>
            </a:r>
            <a:r>
              <a:rPr lang="zh-TW" altLang="en-US" sz="1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瘦金體(P)" panose="03000300000000000000" pitchFamily="66" charset="-120"/>
                <a:ea typeface="華康瘦金體(P)" panose="03000300000000000000" pitchFamily="66" charset="-120"/>
              </a:rPr>
              <a:t> 博宇媽媽</a:t>
            </a:r>
            <a:br>
              <a:rPr lang="en-US" altLang="zh-TW" sz="8900" b="1" dirty="0">
                <a:solidFill>
                  <a:srgbClr val="002060"/>
                </a:solidFill>
                <a:latin typeface="華康瘦金體(P)" panose="03000300000000000000" pitchFamily="66" charset="-120"/>
                <a:ea typeface="華康瘦金體(P)" panose="03000300000000000000" pitchFamily="66" charset="-120"/>
              </a:rPr>
            </a:br>
            <a:endParaRPr lang="en-US" altLang="zh-TW" sz="12800" b="1" dirty="0">
              <a:solidFill>
                <a:srgbClr val="002060"/>
              </a:solidFill>
              <a:latin typeface="華康瘦金體(P)" panose="03000300000000000000" pitchFamily="66" charset="-120"/>
              <a:ea typeface="華康瘦金體(P)" panose="03000300000000000000" pitchFamily="66" charset="-120"/>
            </a:endParaRPr>
          </a:p>
          <a:p>
            <a:r>
              <a:rPr lang="zh-TW" altLang="en-US" sz="16000" b="1" dirty="0">
                <a:solidFill>
                  <a:srgbClr val="002060"/>
                </a:solidFill>
                <a:ea typeface="華康瘦金體(P)" panose="03000300000000000000" pitchFamily="66" charset="-120"/>
              </a:rPr>
              <a:t>總務 </a:t>
            </a:r>
            <a:endParaRPr lang="en-US" altLang="zh-TW" sz="16000" b="1" dirty="0">
              <a:solidFill>
                <a:srgbClr val="002060"/>
              </a:solidFill>
              <a:ea typeface="華康瘦金體(P)" panose="03000300000000000000" pitchFamily="66" charset="-120"/>
            </a:endParaRPr>
          </a:p>
          <a:p>
            <a:r>
              <a:rPr lang="zh-TW" altLang="en-US" sz="12800" b="1" dirty="0">
                <a:solidFill>
                  <a:srgbClr val="002060"/>
                </a:solidFill>
                <a:latin typeface="華康瘦金體(P)" panose="03000300000000000000" pitchFamily="66" charset="-120"/>
                <a:ea typeface="華康瘦金體(P)" panose="03000300000000000000" pitchFamily="66" charset="-120"/>
              </a:rPr>
              <a:t>    </a:t>
            </a:r>
            <a:endParaRPr lang="en-US" altLang="zh-TW" sz="12800" b="1" dirty="0">
              <a:solidFill>
                <a:srgbClr val="002060"/>
              </a:solidFill>
              <a:latin typeface="華康瘦金體(P)" panose="03000300000000000000" pitchFamily="66" charset="-120"/>
              <a:ea typeface="華康瘦金體(P)" panose="03000300000000000000" pitchFamily="66" charset="-120"/>
            </a:endParaRPr>
          </a:p>
          <a:p>
            <a:r>
              <a:rPr lang="zh-TW" altLang="en-US" sz="16000" b="1" dirty="0">
                <a:solidFill>
                  <a:schemeClr val="tx1">
                    <a:lumMod val="95000"/>
                    <a:lumOff val="5000"/>
                  </a:schemeClr>
                </a:solidFill>
                <a:ea typeface="華康瘦金體(P)" panose="03000300000000000000" pitchFamily="66" charset="-120"/>
              </a:rPr>
              <a:t>晨妘媽媽</a:t>
            </a:r>
            <a:br>
              <a:rPr lang="en-US" altLang="zh-TW" sz="8900" b="1" dirty="0">
                <a:solidFill>
                  <a:srgbClr val="002060"/>
                </a:solidFill>
                <a:ea typeface="華康瘦金體(P)" panose="03000300000000000000" pitchFamily="66" charset="-120"/>
              </a:rPr>
            </a:br>
            <a:endParaRPr lang="en-US" altLang="zh-TW" sz="16000" b="1" dirty="0">
              <a:solidFill>
                <a:srgbClr val="002060"/>
              </a:solidFill>
              <a:ea typeface="華康瘦金體(P)" panose="03000300000000000000" pitchFamily="66" charset="-120"/>
            </a:endParaRPr>
          </a:p>
          <a:p>
            <a:r>
              <a:rPr lang="zh-TW" altLang="en-US" sz="16000" b="1" dirty="0">
                <a:solidFill>
                  <a:srgbClr val="002060"/>
                </a:solidFill>
                <a:ea typeface="華康瘦金體(P)" panose="03000300000000000000" pitchFamily="66" charset="-120"/>
              </a:rPr>
              <a:t>以及校外教學 </a:t>
            </a:r>
            <a:endParaRPr lang="en-US" altLang="zh-TW" sz="16000" b="1" dirty="0">
              <a:solidFill>
                <a:srgbClr val="002060"/>
              </a:solidFill>
              <a:ea typeface="華康瘦金體(P)" panose="03000300000000000000" pitchFamily="66" charset="-120"/>
            </a:endParaRPr>
          </a:p>
          <a:p>
            <a:br>
              <a:rPr lang="en-US" altLang="zh-TW" sz="16000" b="1" dirty="0">
                <a:solidFill>
                  <a:srgbClr val="002060"/>
                </a:solidFill>
                <a:ea typeface="華康瘦金體(P)" panose="03000300000000000000" pitchFamily="66" charset="-120"/>
              </a:rPr>
            </a:br>
            <a:r>
              <a:rPr lang="zh-TW" altLang="en-US" sz="16000" b="1" dirty="0">
                <a:solidFill>
                  <a:schemeClr val="tx1">
                    <a:lumMod val="95000"/>
                    <a:lumOff val="5000"/>
                  </a:schemeClr>
                </a:solidFill>
                <a:ea typeface="華康瘦金體(P)" panose="03000300000000000000" pitchFamily="66" charset="-120"/>
              </a:rPr>
              <a:t>參與協助的各位家長</a:t>
            </a:r>
            <a:br>
              <a:rPr lang="en-US" altLang="zh-TW" b="1" dirty="0">
                <a:solidFill>
                  <a:srgbClr val="002060"/>
                </a:solidFill>
                <a:ea typeface="華康瘦金體(P)" panose="03000300000000000000" pitchFamily="66" charset="-120"/>
              </a:rPr>
            </a:br>
            <a:endParaRPr lang="zh-TW" altLang="en-US" sz="49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75E7E97-BC30-92D1-9EFD-BD3D36342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313" y="4270576"/>
            <a:ext cx="2448126" cy="258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11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6044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6346" y="1455938"/>
            <a:ext cx="9144000" cy="2936338"/>
          </a:xfrm>
        </p:spPr>
        <p:txBody>
          <a:bodyPr>
            <a:normAutofit/>
          </a:bodyPr>
          <a:lstStyle/>
          <a:p>
            <a:br>
              <a:rPr lang="en-US" altLang="zh-TW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4D29D7E-869F-58AE-07D2-14596935563E}"/>
              </a:ext>
            </a:extLst>
          </p:cNvPr>
          <p:cNvSpPr txBox="1"/>
          <p:nvPr/>
        </p:nvSpPr>
        <p:spPr>
          <a:xfrm>
            <a:off x="1583787" y="0"/>
            <a:ext cx="9024425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altLang="zh-TW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b="1" dirty="0">
                <a:solidFill>
                  <a:srgbClr val="002060"/>
                </a:solidFill>
                <a:ea typeface="華康瘦金體(P)" panose="03000300000000000000" pitchFamily="66" charset="-120"/>
              </a:rPr>
            </a:br>
            <a:r>
              <a:rPr lang="zh-TW" altLang="en-US" sz="5400" b="1" dirty="0">
                <a:solidFill>
                  <a:srgbClr val="002060"/>
                </a:solidFill>
                <a:ea typeface="華康瘦金體(P)" panose="03000300000000000000" pitchFamily="66" charset="-120"/>
              </a:rPr>
              <a:t>愛心導護志工家長</a:t>
            </a:r>
            <a:endParaRPr lang="en-US" altLang="zh-TW" sz="5400" b="1" dirty="0">
              <a:solidFill>
                <a:srgbClr val="002060"/>
              </a:solidFill>
              <a:ea typeface="華康瘦金體(P)" panose="03000300000000000000" pitchFamily="66" charset="-120"/>
            </a:endParaRPr>
          </a:p>
          <a:p>
            <a:pPr algn="ctr"/>
            <a:endParaRPr lang="en-US" altLang="zh-TW" sz="5400" b="1" dirty="0">
              <a:solidFill>
                <a:srgbClr val="002060"/>
              </a:solidFill>
              <a:ea typeface="華康瘦金體(P)" panose="03000300000000000000" pitchFamily="66" charset="-120"/>
            </a:endParaRPr>
          </a:p>
          <a:p>
            <a:pPr algn="ctr"/>
            <a:br>
              <a:rPr lang="en-US" altLang="zh-TW" b="1" dirty="0">
                <a:solidFill>
                  <a:srgbClr val="FF0000"/>
                </a:solidFill>
                <a:ea typeface="華康瘦金體(P)" panose="03000300000000000000" pitchFamily="66" charset="-120"/>
              </a:rPr>
            </a:br>
            <a:r>
              <a:rPr lang="zh-TW" altLang="zh-TW" sz="6000" kern="100" dirty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彥</a:t>
            </a:r>
            <a:r>
              <a:rPr lang="zh-TW" altLang="zh-TW" sz="60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</a:rPr>
              <a:t>凱</a:t>
            </a:r>
            <a:r>
              <a:rPr lang="zh-TW" altLang="en-US" sz="6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6000" kern="100" dirty="0">
                <a:solidFill>
                  <a:srgbClr val="C00000"/>
                </a:solidFill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筱霏</a:t>
            </a:r>
            <a:r>
              <a:rPr lang="zh-TW" altLang="en-US" sz="6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6000" kern="100" dirty="0">
                <a:solidFill>
                  <a:srgbClr val="C00000"/>
                </a:solidFill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采旆</a:t>
            </a:r>
            <a:r>
              <a:rPr lang="zh-TW" altLang="en-US" sz="6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6000" kern="100" dirty="0">
                <a:solidFill>
                  <a:srgbClr val="C00000"/>
                </a:solidFill>
                <a:effectLst/>
                <a:ea typeface="DFKai-SB" panose="03000509000000000000" pitchFamily="65" charset="-120"/>
                <a:cs typeface="PMingLiU" panose="02020500000000000000" pitchFamily="18" charset="-120"/>
              </a:rPr>
              <a:t>星潔</a:t>
            </a:r>
            <a:r>
              <a:rPr lang="zh-TW" altLang="en-US" sz="6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6000" kern="100" dirty="0">
                <a:solidFill>
                  <a:srgbClr val="C00000"/>
                </a:solidFill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于恩</a:t>
            </a:r>
            <a:r>
              <a:rPr lang="zh-TW" altLang="en-US" sz="6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br>
              <a:rPr lang="zh-TW" altLang="zh-TW" sz="60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</a:br>
            <a:r>
              <a:rPr lang="zh-TW" altLang="en-US" sz="6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60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</a:rPr>
              <a:t>晨妘</a:t>
            </a:r>
            <a:r>
              <a:rPr lang="zh-TW" altLang="en-US" sz="6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6000" kern="100" dirty="0">
                <a:solidFill>
                  <a:srgbClr val="C000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偉智</a:t>
            </a:r>
            <a:r>
              <a:rPr lang="zh-TW" altLang="en-US" sz="6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6000" kern="100" dirty="0">
                <a:solidFill>
                  <a:srgbClr val="C00000"/>
                </a:solidFill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牧希</a:t>
            </a:r>
            <a:endParaRPr lang="en-US" altLang="zh-TW" sz="6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60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32488BF-5D03-D2A7-8FFF-0D296AD90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35" y="3850627"/>
            <a:ext cx="2640037" cy="264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82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6044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6346" y="1455938"/>
            <a:ext cx="9144000" cy="2936338"/>
          </a:xfrm>
        </p:spPr>
        <p:txBody>
          <a:bodyPr>
            <a:normAutofit/>
          </a:bodyPr>
          <a:lstStyle/>
          <a:p>
            <a:br>
              <a:rPr lang="en-US" altLang="zh-TW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4D29D7E-869F-58AE-07D2-14596935563E}"/>
              </a:ext>
            </a:extLst>
          </p:cNvPr>
          <p:cNvSpPr txBox="1"/>
          <p:nvPr/>
        </p:nvSpPr>
        <p:spPr>
          <a:xfrm>
            <a:off x="1198305" y="1255059"/>
            <a:ext cx="9372041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altLang="zh-TW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b="1" dirty="0">
                <a:solidFill>
                  <a:srgbClr val="002060"/>
                </a:solidFill>
                <a:ea typeface="華康瘦金體(P)" panose="03000300000000000000" pitchFamily="66" charset="-120"/>
              </a:rPr>
            </a:br>
            <a:r>
              <a:rPr lang="zh-TW" altLang="en-US" sz="6000" b="1" dirty="0">
                <a:solidFill>
                  <a:srgbClr val="FF0000"/>
                </a:solidFill>
                <a:ea typeface="華康瘦金體(P)" panose="03000300000000000000" pitchFamily="66" charset="-120"/>
              </a:rPr>
              <a:t>感謝</a:t>
            </a:r>
            <a:endParaRPr lang="en-US" altLang="zh-TW" sz="6000" b="1" dirty="0">
              <a:solidFill>
                <a:srgbClr val="FF0000"/>
              </a:solidFill>
              <a:ea typeface="華康瘦金體(P)" panose="03000300000000000000" pitchFamily="66" charset="-120"/>
            </a:endParaRPr>
          </a:p>
          <a:p>
            <a:pPr algn="ctr"/>
            <a:r>
              <a:rPr lang="zh-TW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瘦金體(P)" panose="03000300000000000000" pitchFamily="66" charset="-120"/>
                <a:ea typeface="華康瘦金體(P)" panose="03000300000000000000" pitchFamily="66" charset="-120"/>
              </a:rPr>
              <a:t>予曦爸爸</a:t>
            </a:r>
            <a:r>
              <a:rPr lang="en-US" altLang="zh-TW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瘦金體(P)" panose="03000300000000000000" pitchFamily="66" charset="-120"/>
                <a:ea typeface="華康瘦金體(P)" panose="03000300000000000000" pitchFamily="66" charset="-120"/>
              </a:rPr>
              <a:t>&amp;</a:t>
            </a:r>
            <a:r>
              <a:rPr lang="zh-TW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瘦金體(P)" panose="03000300000000000000" pitchFamily="66" charset="-120"/>
                <a:ea typeface="華康瘦金體(P)" panose="03000300000000000000" pitchFamily="66" charset="-120"/>
              </a:rPr>
              <a:t> 博宇媽媽願意繼續</a:t>
            </a:r>
            <a:endParaRPr lang="en-US" altLang="zh-TW" sz="4800" b="1" dirty="0">
              <a:solidFill>
                <a:schemeClr val="tx1">
                  <a:lumMod val="95000"/>
                  <a:lumOff val="5000"/>
                </a:schemeClr>
              </a:solidFill>
              <a:latin typeface="華康瘦金體(P)" panose="03000300000000000000" pitchFamily="66" charset="-120"/>
              <a:ea typeface="華康瘦金體(P)" panose="03000300000000000000" pitchFamily="66" charset="-120"/>
            </a:endParaRPr>
          </a:p>
          <a:p>
            <a:pPr algn="ctr"/>
            <a:r>
              <a:rPr lang="zh-TW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瘦金體(P)" panose="03000300000000000000" pitchFamily="66" charset="-120"/>
                <a:ea typeface="華康瘦金體(P)" panose="03000300000000000000" pitchFamily="66" charset="-120"/>
              </a:rPr>
              <a:t>擔任六年級的家長代表</a:t>
            </a:r>
            <a:endParaRPr lang="en-US" altLang="zh-TW" sz="4800" b="1" dirty="0">
              <a:solidFill>
                <a:schemeClr val="tx1">
                  <a:lumMod val="95000"/>
                  <a:lumOff val="5000"/>
                </a:schemeClr>
              </a:solidFill>
              <a:latin typeface="華康瘦金體(P)" panose="03000300000000000000" pitchFamily="66" charset="-120"/>
              <a:ea typeface="華康瘦金體(P)" panose="03000300000000000000" pitchFamily="66" charset="-120"/>
            </a:endParaRPr>
          </a:p>
          <a:p>
            <a:pPr algn="ctr"/>
            <a:r>
              <a:rPr lang="zh-TW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a typeface="華康瘦金體(P)" panose="03000300000000000000" pitchFamily="66" charset="-120"/>
              </a:rPr>
              <a:t>也很感謝晨妘媽媽</a:t>
            </a:r>
            <a:endParaRPr lang="en-US" altLang="zh-TW" sz="4800" b="1" dirty="0">
              <a:solidFill>
                <a:schemeClr val="tx1">
                  <a:lumMod val="95000"/>
                  <a:lumOff val="5000"/>
                </a:schemeClr>
              </a:solidFill>
              <a:ea typeface="華康瘦金體(P)" panose="03000300000000000000" pitchFamily="66" charset="-120"/>
            </a:endParaRPr>
          </a:p>
          <a:p>
            <a:pPr algn="ctr"/>
            <a:r>
              <a:rPr lang="zh-TW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a typeface="華康瘦金體(P)" panose="03000300000000000000" pitchFamily="66" charset="-120"/>
              </a:rPr>
              <a:t>繼續擔任總務媽媽</a:t>
            </a:r>
            <a:br>
              <a:rPr lang="en-US" altLang="zh-TW" sz="2800" b="1" dirty="0">
                <a:solidFill>
                  <a:srgbClr val="FF0000"/>
                </a:solidFill>
                <a:ea typeface="華康瘦金體(P)" panose="03000300000000000000" pitchFamily="66" charset="-120"/>
              </a:rPr>
            </a:br>
            <a:endParaRPr lang="zh-TW" altLang="en-US" sz="28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32488BF-5D03-D2A7-8FFF-0D296AD90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35" y="4715435"/>
            <a:ext cx="1775229" cy="1775229"/>
          </a:xfrm>
          <a:prstGeom prst="rect">
            <a:avLst/>
          </a:prstGeom>
        </p:spPr>
      </p:pic>
      <p:pic>
        <p:nvPicPr>
          <p:cNvPr id="6" name="Picture 4" descr="卡通鼓掌素材-卡通鼓掌图片-卡通鼓掌素材图片下载-觅知网">
            <a:extLst>
              <a:ext uri="{FF2B5EF4-FFF2-40B4-BE49-F238E27FC236}">
                <a16:creationId xmlns:a16="http://schemas.microsoft.com/office/drawing/2014/main" id="{9E1512A8-A956-4E5A-A372-59C6206C7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065" y="4466307"/>
            <a:ext cx="2273267" cy="227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680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900"/>
            <a:ext cx="12192000" cy="69409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9554" y="81833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11200" dirty="0">
              <a:solidFill>
                <a:srgbClr val="CC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A7AB2EC-FFD1-4ECE-80EA-F7FB922F4820}"/>
              </a:ext>
            </a:extLst>
          </p:cNvPr>
          <p:cNvSpPr txBox="1"/>
          <p:nvPr/>
        </p:nvSpPr>
        <p:spPr>
          <a:xfrm>
            <a:off x="958428" y="592234"/>
            <a:ext cx="939721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zh-TW" alt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非常感謝您今天的參與</a:t>
            </a:r>
            <a:r>
              <a:rPr lang="en-US" altLang="zh-TW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~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FA96963-E2AF-4D34-A9F1-EC02F1DBB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62" y="1756817"/>
            <a:ext cx="5327243" cy="4707142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CCD5C42-9392-621B-7A25-7212C0207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4284" y="2416487"/>
            <a:ext cx="20113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8800" dirty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散會</a:t>
            </a:r>
            <a:br>
              <a:rPr lang="zh-TW" alt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華康少女文字W7(P)" pitchFamily="82" charset="-120"/>
              </a:rPr>
            </a:br>
            <a:endParaRPr lang="zh-TW" altLang="en-US" sz="4000" dirty="0">
              <a:solidFill>
                <a:schemeClr val="accent2"/>
              </a:solidFill>
              <a:latin typeface="Times New Roman" panose="02020603050405020304" pitchFamily="18" charset="0"/>
              <a:ea typeface="華康少女文字W7(P)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271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" y="0"/>
            <a:ext cx="1226044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科任老師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16D6392A-9B70-539F-EAB6-5AD901B50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600" b="1" dirty="0"/>
              <a:t>【</a:t>
            </a:r>
            <a:r>
              <a:rPr lang="zh-TW" altLang="en-US" sz="3600" b="1" dirty="0"/>
              <a:t>英文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王杏文老師           </a:t>
            </a:r>
            <a:r>
              <a:rPr lang="en-US" altLang="zh-TW" sz="3600" b="1" dirty="0"/>
              <a:t>【</a:t>
            </a:r>
            <a:r>
              <a:rPr lang="zh-TW" altLang="en-US" sz="3600" b="1" dirty="0"/>
              <a:t>本土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黃振彬老師</a:t>
            </a:r>
          </a:p>
          <a:p>
            <a:r>
              <a:rPr lang="en-US" altLang="zh-TW" sz="3600" b="1" dirty="0"/>
              <a:t>【</a:t>
            </a:r>
            <a:r>
              <a:rPr lang="zh-TW" altLang="en-US" sz="3600" b="1" dirty="0"/>
              <a:t>音樂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鄭舒方老師           </a:t>
            </a:r>
            <a:r>
              <a:rPr lang="en-US" altLang="zh-TW" sz="3600" b="1" dirty="0"/>
              <a:t>【</a:t>
            </a:r>
            <a:r>
              <a:rPr lang="zh-TW" altLang="en-US" sz="3600" b="1" dirty="0"/>
              <a:t>曼哈頓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曹如瑛老師</a:t>
            </a:r>
          </a:p>
          <a:p>
            <a:r>
              <a:rPr lang="en-US" altLang="zh-TW" sz="3600" b="1" dirty="0"/>
              <a:t>【</a:t>
            </a:r>
            <a:r>
              <a:rPr lang="zh-TW" altLang="en-US" sz="3600" b="1" dirty="0"/>
              <a:t>美勞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郭品萱老師</a:t>
            </a:r>
          </a:p>
          <a:p>
            <a:r>
              <a:rPr lang="en-US" altLang="zh-TW" sz="3600" b="1" dirty="0"/>
              <a:t>【</a:t>
            </a:r>
            <a:r>
              <a:rPr lang="zh-TW" altLang="en-US" sz="3600" b="1" dirty="0"/>
              <a:t>體育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沈亮君老師</a:t>
            </a:r>
          </a:p>
          <a:p>
            <a:r>
              <a:rPr lang="en-US" altLang="zh-TW" sz="3600" b="1" dirty="0"/>
              <a:t>【</a:t>
            </a:r>
            <a:r>
              <a:rPr lang="zh-TW" altLang="en-US" sz="3600" b="1" dirty="0"/>
              <a:t>社會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邱色慧老師</a:t>
            </a:r>
          </a:p>
          <a:p>
            <a:r>
              <a:rPr lang="en-US" altLang="zh-TW" sz="3600" b="1" dirty="0"/>
              <a:t>【</a:t>
            </a:r>
            <a:r>
              <a:rPr lang="zh-TW" altLang="en-US" sz="3600" b="1" dirty="0"/>
              <a:t>電腦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楊妃婷老師</a:t>
            </a:r>
          </a:p>
          <a:p>
            <a:r>
              <a:rPr lang="en-US" altLang="zh-TW" sz="3600" b="1" dirty="0"/>
              <a:t>【</a:t>
            </a:r>
            <a:r>
              <a:rPr lang="zh-TW" altLang="en-US" sz="3600" b="1" dirty="0"/>
              <a:t>自然</a:t>
            </a:r>
            <a:r>
              <a:rPr lang="en-US" altLang="zh-TW" sz="3600" b="1" dirty="0"/>
              <a:t>】</a:t>
            </a:r>
            <a:r>
              <a:rPr lang="zh-TW" altLang="en-US" sz="3600" b="1" dirty="0"/>
              <a:t>劉中玉老師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663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" y="0"/>
            <a:ext cx="1226044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會議流程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73534" y="1789162"/>
            <a:ext cx="8280288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altLang="zh-TW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1.</a:t>
            </a:r>
            <a:r>
              <a:rPr lang="zh-TW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班級經營 </a:t>
            </a:r>
            <a:endParaRPr lang="en-US" altLang="zh-TW" sz="40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  <a:defRPr/>
            </a:pPr>
            <a:r>
              <a:rPr lang="zh-TW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重要日程</a:t>
            </a:r>
            <a:endParaRPr lang="en-US" altLang="zh-TW" sz="40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  <a:defRPr/>
            </a:pPr>
            <a:r>
              <a:rPr lang="en-US" altLang="zh-TW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3.</a:t>
            </a:r>
            <a:r>
              <a:rPr lang="zh-TW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特別事項</a:t>
            </a:r>
            <a:endParaRPr lang="en-US" altLang="zh-TW" sz="40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  <a:defRPr/>
            </a:pPr>
            <a:r>
              <a:rPr lang="zh-TW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班費收取討論</a:t>
            </a:r>
            <a:endParaRPr lang="en-US" altLang="zh-TW" sz="40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  <a:defRPr/>
            </a:pPr>
            <a:r>
              <a:rPr lang="zh-TW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感恩的心 </a:t>
            </a:r>
            <a:r>
              <a:rPr lang="en-US" altLang="zh-TW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選出家代</a:t>
            </a:r>
            <a:endParaRPr lang="en-US" altLang="zh-TW" sz="40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  <a:defRPr/>
            </a:pPr>
            <a:r>
              <a:rPr lang="zh-TW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    </a:t>
            </a:r>
            <a:endParaRPr lang="en-US" altLang="zh-TW" sz="40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  <a:defRPr/>
            </a:pPr>
            <a:r>
              <a:rPr lang="zh-TW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      </a:t>
            </a:r>
            <a:endParaRPr lang="en-US" altLang="zh-TW" sz="40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  <a:defRPr/>
            </a:pP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</a:p>
          <a:p>
            <a:pPr>
              <a:buNone/>
              <a:defRPr/>
            </a:pP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        </a:t>
            </a:r>
            <a:endParaRPr lang="zh-TW" altLang="en-US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6155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0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經營策略</a:t>
            </a:r>
            <a:br>
              <a:rPr lang="en-US" altLang="zh-TW" sz="5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u="sng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親師合作</a:t>
            </a:r>
            <a:endParaRPr lang="zh-TW" altLang="en-US" sz="5400" b="1" u="sng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6098" y="1825625"/>
            <a:ext cx="11451102" cy="466725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zh-TW" altLang="zh-TW" sz="1800" dirty="0">
              <a:effectLst/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zh-TW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養成早睡早起的習慣，</a:t>
            </a:r>
            <a:r>
              <a:rPr lang="zh-TW" altLang="zh-TW" sz="32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在家食用完早餐再</a:t>
            </a:r>
            <a:r>
              <a:rPr lang="zh-TW" altLang="zh-TW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上學，切勿空腹到校。</a:t>
            </a:r>
            <a:r>
              <a:rPr lang="en-IN" altLang="zh-TW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 (</a:t>
            </a:r>
            <a:r>
              <a:rPr lang="zh-TW" altLang="zh-TW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若有帶來學校的早餐垃圾，</a:t>
            </a:r>
            <a:r>
              <a:rPr lang="zh-TW" altLang="en-US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請</a:t>
            </a:r>
            <a:r>
              <a:rPr lang="zh-TW" altLang="zh-TW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帶回家處理</a:t>
            </a:r>
            <a:r>
              <a:rPr lang="en-IN" altLang="zh-TW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altLang="zh-TW" sz="32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zh-TW" altLang="zh-TW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不帶</a:t>
            </a:r>
            <a:r>
              <a:rPr lang="zh-TW" altLang="en-US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手機</a:t>
            </a:r>
            <a:r>
              <a:rPr lang="zh-TW" altLang="zh-TW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、玩具、</a:t>
            </a:r>
            <a:r>
              <a:rPr lang="zh-TW" altLang="en-US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漫畫</a:t>
            </a:r>
            <a:r>
              <a:rPr lang="zh-TW" altLang="zh-TW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、零食、 飲料到學校。</a:t>
            </a:r>
            <a:endParaRPr lang="en-US" altLang="zh-TW" sz="32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l"/>
            </a:pPr>
            <a:endParaRPr lang="en-US" altLang="zh-TW" sz="32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zh-TW" altLang="en-US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為自己的事情負責是成熟的表現，上課前一晚，孩子一定「自己」逐一核對聯絡簿和課表，整理好書包、放入應繳作業和指定物品，由您做最後確認。</a:t>
            </a:r>
          </a:p>
        </p:txBody>
      </p:sp>
    </p:spTree>
    <p:extLst>
      <p:ext uri="{BB962C8B-B14F-4D97-AF65-F5344CB8AC3E}">
        <p14:creationId xmlns:p14="http://schemas.microsoft.com/office/powerpoint/2010/main" val="2539668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0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經營策略</a:t>
            </a:r>
            <a:r>
              <a:rPr lang="zh-TW" altLang="en-US" sz="5400" u="sng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親師合作</a:t>
            </a:r>
            <a:endParaRPr lang="zh-TW" altLang="en-US" sz="5400" b="1" u="sng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1226" y="1533832"/>
            <a:ext cx="11577484" cy="495904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l"/>
            </a:pPr>
            <a:r>
              <a:rPr lang="zh-TW" altLang="zh-TW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孩子請假請家長務必告知老師，</a:t>
            </a:r>
            <a:r>
              <a:rPr lang="zh-TW" altLang="en-US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請以</a:t>
            </a:r>
            <a:r>
              <a:rPr lang="zh-TW" altLang="zh-TW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寫聯絡本</a:t>
            </a:r>
            <a:r>
              <a:rPr lang="zh-TW" altLang="en-US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為主</a:t>
            </a:r>
            <a:r>
              <a:rPr lang="zh-TW" altLang="zh-TW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臨時的請假請</a:t>
            </a:r>
            <a:r>
              <a:rPr lang="zh-TW" altLang="zh-TW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傳訊息跟導師聯絡，藉以養成孩子守規矩，為行為負責的習慣，</a:t>
            </a:r>
            <a:r>
              <a:rPr lang="zh-TW" altLang="en-US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除了確保孩子的安全</a:t>
            </a:r>
            <a:r>
              <a:rPr lang="zh-TW" altLang="zh-TW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，也避免師長的擔心。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TW" sz="32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zh-TW" altLang="zh-TW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讓孩子多做家事，</a:t>
            </a:r>
            <a:r>
              <a:rPr lang="zh-TW" altLang="zh-TW" sz="3200" u="sng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培養生活自理能力與良好的衛生整潔習慣</a:t>
            </a:r>
            <a:r>
              <a:rPr lang="zh-TW" altLang="zh-TW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endParaRPr lang="en-US" altLang="zh-TW" sz="32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zh-TW" altLang="zh-TW" sz="3200" b="1" u="sng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請勿讓孩子攜帶貴重物品或過多錢財來學校</a:t>
            </a:r>
            <a:r>
              <a:rPr lang="zh-TW" altLang="zh-TW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，杜絕誘惑，使遺憾之事降到最低，也養成</a:t>
            </a:r>
            <a:r>
              <a:rPr lang="zh-TW" altLang="zh-TW" sz="3200" b="1" dirty="0">
                <a:solidFill>
                  <a:srgbClr val="FF0000"/>
                </a:solidFill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平實</a:t>
            </a:r>
            <a:r>
              <a:rPr lang="zh-TW" altLang="zh-TW" sz="32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的風格，與同學間也避免金錢上的借貸。 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8573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450"/>
            <a:ext cx="12192000" cy="6940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經營策略</a:t>
            </a:r>
            <a:r>
              <a:rPr lang="zh-TW" altLang="en-US" sz="5400" u="sng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親師合作</a:t>
            </a:r>
            <a:endParaRPr lang="zh-TW" altLang="en-US" sz="5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5761" y="1895519"/>
            <a:ext cx="11255326" cy="47991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zh-TW" altLang="zh-TW" sz="30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再忙也要跟孩子說說話，看看孩子的功課是否完成，並要求寫作業態度要認真、不可敷衍。</a:t>
            </a:r>
            <a:endParaRPr lang="en-US" altLang="zh-TW" sz="30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altLang="zh-TW" sz="30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TW" altLang="zh-TW" sz="30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孩子的</a:t>
            </a:r>
            <a:r>
              <a:rPr lang="zh-TW" altLang="zh-TW" sz="3000" b="1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聯絡簿、各科作業</a:t>
            </a:r>
            <a:r>
              <a:rPr lang="zh-TW" altLang="en-US" sz="3000" b="1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考試</a:t>
            </a:r>
            <a:r>
              <a:rPr lang="zh-TW" altLang="zh-TW" sz="30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…等，</a:t>
            </a:r>
            <a:r>
              <a:rPr lang="zh-TW" altLang="zh-TW" sz="3000" b="1" u="sng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請檢查、閱後簽名</a:t>
            </a:r>
            <a:r>
              <a:rPr lang="zh-TW" altLang="zh-TW" sz="30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，並請家長</a:t>
            </a:r>
            <a:r>
              <a:rPr lang="zh-TW" altLang="zh-TW" sz="3000" b="1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檢查孩子功課時，往前翻閱前面老師批改的地方，督導孩子做好確實地訂正</a:t>
            </a:r>
            <a:r>
              <a:rPr lang="zh-TW" altLang="zh-TW" sz="30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3600" u="sng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因您的重視，孩子會更認真</a:t>
            </a:r>
            <a:r>
              <a:rPr lang="zh-TW" altLang="zh-TW" sz="3000" u="sng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endParaRPr lang="zh-TW" altLang="zh-TW" sz="1800" dirty="0">
              <a:effectLst/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 marL="0" indent="0">
              <a:spcBef>
                <a:spcPts val="1200"/>
              </a:spcBef>
              <a:spcAft>
                <a:spcPts val="1000"/>
              </a:spcAft>
              <a:buNone/>
            </a:pPr>
            <a:endParaRPr lang="en-US" altLang="zh-TW" sz="32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lang="zh-TW" altLang="zh-TW" sz="120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20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3525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0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經營策略</a:t>
            </a:r>
            <a:r>
              <a:rPr lang="zh-TW" altLang="en-US" sz="5400" u="sng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親師合作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9974" y="1477962"/>
            <a:ext cx="10852052" cy="52724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zh-TW" sz="34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請盡量讓孩子</a:t>
            </a:r>
            <a:r>
              <a:rPr lang="en-IN" altLang="zh-TW" sz="4400" b="1" dirty="0">
                <a:solidFill>
                  <a:srgbClr val="FF0000"/>
                </a:solidFill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zh-TW" sz="4400" b="1" dirty="0">
                <a:solidFill>
                  <a:srgbClr val="FF0000"/>
                </a:solidFill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IN" altLang="zh-TW" sz="4400" b="1" dirty="0">
                <a:solidFill>
                  <a:srgbClr val="FF0000"/>
                </a:solidFill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lang="zh-TW" altLang="zh-TW" sz="34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前進班級，以便順利完成作業的繳交</a:t>
            </a:r>
            <a:r>
              <a:rPr lang="en-US" altLang="zh-TW" sz="34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4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整組達成可獲得三顆心</a:t>
            </a:r>
            <a:r>
              <a:rPr lang="en-US" altLang="zh-TW" sz="34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4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，以從容的心情開始一天的學習。</a:t>
            </a:r>
            <a:endParaRPr lang="en-US" altLang="zh-TW" sz="1800" dirty="0">
              <a:solidFill>
                <a:srgbClr val="000000"/>
              </a:solidFill>
              <a:effectLst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4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早睡早起，規律生活作息，隔天學習效果良好</a:t>
            </a:r>
            <a:r>
              <a:rPr lang="zh-TW" altLang="zh-TW" dirty="0">
                <a:solidFill>
                  <a:srgbClr val="000000"/>
                </a:solidFill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4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4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每天和孩子談心，聊聊學校、生活、認識孩子的朋友</a:t>
            </a:r>
            <a:r>
              <a:rPr lang="zh-TW" altLang="zh-TW" sz="3600" dirty="0">
                <a:solidFill>
                  <a:srgbClr val="000000"/>
                </a:solidFill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4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Aft>
                <a:spcPts val="1000"/>
              </a:spcAft>
              <a:buNone/>
            </a:pPr>
            <a:endParaRPr lang="en-US" altLang="zh-TW" sz="36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zh-TW" altLang="en-US" sz="3600" b="1" u="sng" dirty="0">
                <a:solidFill>
                  <a:srgbClr val="002060"/>
                </a:solidFill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智慧手錶  </a:t>
            </a:r>
            <a:r>
              <a:rPr lang="zh-TW" altLang="en-US" sz="34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在校使用的功能，只限於老師允許的情況下</a:t>
            </a:r>
            <a:endParaRPr lang="en-US" altLang="zh-TW" sz="34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Aft>
                <a:spcPts val="1000"/>
              </a:spcAft>
              <a:buNone/>
            </a:pPr>
            <a:r>
              <a:rPr lang="zh-TW" altLang="en-US" sz="34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    打電話及看時間，需關閉鬧鈴的功能，請家長再提醒 </a:t>
            </a:r>
            <a:endParaRPr lang="en-US" altLang="zh-TW" sz="34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Aft>
                <a:spcPts val="1000"/>
              </a:spcAft>
              <a:buNone/>
            </a:pPr>
            <a:r>
              <a:rPr lang="zh-TW" altLang="en-US" sz="34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    孩子</a:t>
            </a:r>
            <a:r>
              <a:rPr lang="zh-TW" altLang="zh-TW" sz="3600" dirty="0">
                <a:solidFill>
                  <a:srgbClr val="0000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>
              <a:solidFill>
                <a:srgbClr val="0000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34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5620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0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經營策略</a:t>
            </a:r>
            <a:r>
              <a:rPr lang="zh-TW" altLang="en-US" sz="5400" u="sng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親師合作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7"/>
            <a:ext cx="10852052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36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34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zh-TW" altLang="en-US" sz="36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孩子正在發育，限制孩子使用</a:t>
            </a:r>
            <a:r>
              <a:rPr lang="en-US" altLang="zh-TW" sz="36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3C</a:t>
            </a:r>
            <a:r>
              <a:rPr lang="zh-TW" altLang="en-US" sz="36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產品的時間， 避免</a:t>
            </a:r>
            <a:endParaRPr lang="en-US" altLang="zh-TW" sz="36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Aft>
                <a:spcPts val="1000"/>
              </a:spcAft>
              <a:buNone/>
            </a:pPr>
            <a:r>
              <a:rPr lang="zh-TW" altLang="en-US" sz="36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3C</a:t>
            </a:r>
            <a:r>
              <a:rPr lang="zh-TW" altLang="en-US" sz="36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成癮</a:t>
            </a:r>
            <a:r>
              <a:rPr lang="en-US" altLang="zh-TW" sz="36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遊戲</a:t>
            </a:r>
            <a:r>
              <a:rPr lang="en-US" altLang="zh-TW" sz="36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，也會對視力造成不可逆的傷害</a:t>
            </a:r>
            <a:r>
              <a:rPr lang="zh-TW" altLang="zh-TW" sz="3600" dirty="0">
                <a:solidFill>
                  <a:srgbClr val="000000"/>
                </a:solidFill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>
              <a:solidFill>
                <a:srgbClr val="000000"/>
              </a:solidFill>
              <a:effectLst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Aft>
                <a:spcPts val="1000"/>
              </a:spcAft>
              <a:buNone/>
            </a:pPr>
            <a:endParaRPr lang="en-US" altLang="zh-TW" sz="3600" dirty="0">
              <a:solidFill>
                <a:srgbClr val="000000"/>
              </a:solidFill>
              <a:effectLst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zh-TW" altLang="en-US" sz="3600" dirty="0">
                <a:solidFill>
                  <a:srgbClr val="000000"/>
                </a:solidFill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若孩子有使用</a:t>
            </a:r>
            <a:r>
              <a:rPr lang="en-US" altLang="zh-TW" sz="3600" dirty="0">
                <a:solidFill>
                  <a:srgbClr val="0000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3C</a:t>
            </a:r>
            <a:r>
              <a:rPr lang="zh-TW" altLang="en-US" sz="3600" dirty="0">
                <a:solidFill>
                  <a:srgbClr val="000000"/>
                </a:solidFill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產品</a:t>
            </a:r>
            <a:r>
              <a:rPr lang="zh-TW" altLang="en-US" sz="36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，請留意使用的狀況， </a:t>
            </a:r>
            <a:r>
              <a:rPr lang="en-US" altLang="zh-TW" sz="36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ex : </a:t>
            </a:r>
            <a:r>
              <a:rPr lang="zh-TW" altLang="en-US" sz="36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當</a:t>
            </a:r>
            <a:endParaRPr lang="en-US" altLang="zh-TW" sz="36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Aft>
                <a:spcPts val="1000"/>
              </a:spcAft>
              <a:buNone/>
            </a:pPr>
            <a:r>
              <a:rPr lang="zh-TW" altLang="en-US" sz="36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    孩子使用時是否會跳出奇怪的畫面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36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引導孩子了解</a:t>
            </a:r>
            <a:endParaRPr lang="en-US" altLang="zh-TW" sz="36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spcAft>
                <a:spcPts val="1000"/>
              </a:spcAft>
              <a:buNone/>
            </a:pPr>
            <a:r>
              <a:rPr lang="zh-TW" altLang="en-US" sz="36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en-US" sz="3600" u="sng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不要隨意加入聊天群組</a:t>
            </a:r>
            <a:r>
              <a:rPr lang="zh-TW" altLang="en-US" sz="36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的重要性</a:t>
            </a:r>
            <a:r>
              <a:rPr lang="zh-TW" altLang="zh-TW" sz="3600" dirty="0"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TW" sz="36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3400" dirty="0">
              <a:latin typeface="Calibri" panose="020F0502020204030204" pitchFamily="34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8401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2335</TotalTime>
  <Words>1280</Words>
  <Application>Microsoft Office PowerPoint</Application>
  <PresentationFormat>寬螢幕</PresentationFormat>
  <Paragraphs>271</Paragraphs>
  <Slides>29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44" baseType="lpstr">
      <vt:lpstr>書法家中楷體</vt:lpstr>
      <vt:lpstr>華康少女文字W7(P)</vt:lpstr>
      <vt:lpstr>華康瘦金體(P)</vt:lpstr>
      <vt:lpstr>微軟正黑體</vt:lpstr>
      <vt:lpstr>新細明體</vt:lpstr>
      <vt:lpstr>新細明體</vt:lpstr>
      <vt:lpstr>DFKai-SB</vt:lpstr>
      <vt:lpstr>DFKai-SB</vt:lpstr>
      <vt:lpstr>Arial</vt:lpstr>
      <vt:lpstr>Calibri</vt:lpstr>
      <vt:lpstr>Calibri Light</vt:lpstr>
      <vt:lpstr>Times New Roman</vt:lpstr>
      <vt:lpstr>Webdings</vt:lpstr>
      <vt:lpstr>Wingdings</vt:lpstr>
      <vt:lpstr>Office 佈景主題</vt:lpstr>
      <vt:lpstr>六年十一班   家長日</vt:lpstr>
      <vt:lpstr>級務報告</vt:lpstr>
      <vt:lpstr>科任老師</vt:lpstr>
      <vt:lpstr>會議流程</vt:lpstr>
      <vt:lpstr>經營策略 親師合作</vt:lpstr>
      <vt:lpstr>經營策略親師合作</vt:lpstr>
      <vt:lpstr>經營策略親師合作</vt:lpstr>
      <vt:lpstr>經營策略親師合作</vt:lpstr>
      <vt:lpstr>經營策略親師合作</vt:lpstr>
      <vt:lpstr>學生常規部分 </vt:lpstr>
      <vt:lpstr>PowerPoint 簡報</vt:lpstr>
      <vt:lpstr>PowerPoint 簡報</vt:lpstr>
      <vt:lpstr>重要日程</vt:lpstr>
      <vt:lpstr>重要日程</vt:lpstr>
      <vt:lpstr>特別事項 </vt:lpstr>
      <vt:lpstr>國中新生入學分發 學生基本資料 </vt:lpstr>
      <vt:lpstr>PowerPoint 簡報</vt:lpstr>
      <vt:lpstr>畢業旅行  </vt:lpstr>
      <vt:lpstr>畢業紀念冊</vt:lpstr>
      <vt:lpstr>班級導護 (第四崗)  113年12/30(一)  ~         114年1/3(五)</vt:lpstr>
      <vt:lpstr>班級導護 (第四崗)</vt:lpstr>
      <vt:lpstr>班級導護 (第四崗)</vt:lpstr>
      <vt:lpstr>親師溝通</vt:lpstr>
      <vt:lpstr>班級費用</vt:lpstr>
      <vt:lpstr>非常感謝~ 所有家長 及 熱心家長們</vt:lpstr>
      <vt:lpstr>  </vt:lpstr>
      <vt:lpstr>  </vt:lpstr>
      <vt:lpstr>  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四年十三班   家長日</dc:title>
  <dc:creator>April</dc:creator>
  <cp:lastModifiedBy>teacher1</cp:lastModifiedBy>
  <cp:revision>346</cp:revision>
  <dcterms:modified xsi:type="dcterms:W3CDTF">2024-09-14T03:50:54Z</dcterms:modified>
</cp:coreProperties>
</file>